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Lst>
  <p:notesMasterIdLst>
    <p:notesMasterId r:id="rId27"/>
  </p:notesMasterIdLst>
  <p:handoutMasterIdLst>
    <p:handoutMasterId r:id="rId28"/>
  </p:handoutMasterIdLst>
  <p:sldIdLst>
    <p:sldId id="1661" r:id="rId4"/>
    <p:sldId id="1806" r:id="rId5"/>
    <p:sldId id="1820" r:id="rId6"/>
    <p:sldId id="1815" r:id="rId7"/>
    <p:sldId id="1816" r:id="rId8"/>
    <p:sldId id="1817" r:id="rId9"/>
    <p:sldId id="1818" r:id="rId10"/>
    <p:sldId id="1835" r:id="rId11"/>
    <p:sldId id="1826" r:id="rId12"/>
    <p:sldId id="1819" r:id="rId13"/>
    <p:sldId id="1839" r:id="rId14"/>
    <p:sldId id="1821" r:id="rId15"/>
    <p:sldId id="1846" r:id="rId16"/>
    <p:sldId id="1527" r:id="rId17"/>
    <p:sldId id="1838" r:id="rId18"/>
    <p:sldId id="1833" r:id="rId19"/>
    <p:sldId id="1830" r:id="rId20"/>
    <p:sldId id="1825" r:id="rId21"/>
    <p:sldId id="1837" r:id="rId22"/>
    <p:sldId id="316" r:id="rId23"/>
    <p:sldId id="1602" r:id="rId24"/>
    <p:sldId id="1814" r:id="rId25"/>
    <p:sldId id="1532"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0"/>
            <p14:sldId id="1815"/>
            <p14:sldId id="1816"/>
            <p14:sldId id="1817"/>
            <p14:sldId id="1818"/>
            <p14:sldId id="1835"/>
            <p14:sldId id="1826"/>
            <p14:sldId id="1819"/>
            <p14:sldId id="1839"/>
            <p14:sldId id="1821"/>
            <p14:sldId id="1846"/>
            <p14:sldId id="1527"/>
            <p14:sldId id="1838"/>
            <p14:sldId id="1833"/>
            <p14:sldId id="1830"/>
            <p14:sldId id="1825"/>
            <p14:sldId id="1837"/>
            <p14:sldId id="316"/>
            <p14:sldId id="1602"/>
            <p14:sldId id="181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00B050"/>
    <a:srgbClr val="0078D4"/>
    <a:srgbClr val="E6E6E6"/>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826" y="8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5/6/2018 9:23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5/6/2018 9:22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0930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633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0E1954-42E9-4D15-8745-9DC569064055}" type="slidenum">
              <a:rPr lang="en-US" smtClean="0"/>
              <a:t>21</a:t>
            </a:fld>
            <a:endParaRPr lang="en-US"/>
          </a:p>
        </p:txBody>
      </p:sp>
    </p:spTree>
    <p:extLst>
      <p:ext uri="{BB962C8B-B14F-4D97-AF65-F5344CB8AC3E}">
        <p14:creationId xmlns:p14="http://schemas.microsoft.com/office/powerpoint/2010/main" val="21676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5/6/2018 9:22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5/6/2018</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212048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3" Type="http://schemas.openxmlformats.org/officeDocument/2006/relationships/image" Target="../media/image9.svg"/><Relationship Id="rId7" Type="http://schemas.openxmlformats.org/officeDocument/2006/relationships/image" Target="../media/image13.png"/><Relationship Id="rId12" Type="http://schemas.openxmlformats.org/officeDocument/2006/relationships/image" Target="../media/image17.emf"/><Relationship Id="rId17" Type="http://schemas.openxmlformats.org/officeDocument/2006/relationships/image" Target="../media/image22.png"/><Relationship Id="rId2" Type="http://schemas.openxmlformats.org/officeDocument/2006/relationships/image" Target="../media/image8.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svg"/><Relationship Id="rId5" Type="http://schemas.openxmlformats.org/officeDocument/2006/relationships/image" Target="../media/image11.sv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emf"/><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9.sv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8.png"/><Relationship Id="rId2" Type="http://schemas.openxmlformats.org/officeDocument/2006/relationships/image" Target="../media/image17.emf"/><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14.emf"/><Relationship Id="rId11" Type="http://schemas.openxmlformats.org/officeDocument/2006/relationships/image" Target="../media/image21.svg"/><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18" Type="http://schemas.openxmlformats.org/officeDocument/2006/relationships/image" Target="../media/image25.svg"/><Relationship Id="rId3" Type="http://schemas.openxmlformats.org/officeDocument/2006/relationships/image" Target="../media/image9.svg"/><Relationship Id="rId7" Type="http://schemas.openxmlformats.org/officeDocument/2006/relationships/image" Target="../media/image13.png"/><Relationship Id="rId12" Type="http://schemas.openxmlformats.org/officeDocument/2006/relationships/image" Target="../media/image17.emf"/><Relationship Id="rId17" Type="http://schemas.openxmlformats.org/officeDocument/2006/relationships/image" Target="../media/image24.png"/><Relationship Id="rId2" Type="http://schemas.openxmlformats.org/officeDocument/2006/relationships/image" Target="../media/image8.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svg"/><Relationship Id="rId5" Type="http://schemas.openxmlformats.org/officeDocument/2006/relationships/image" Target="../media/image11.sv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emf"/><Relationship Id="rId1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aka.ms/DotNetCore2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5482-DCB9-46CA-B22A-08C92FA429FF}"/>
              </a:ext>
            </a:extLst>
          </p:cNvPr>
          <p:cNvSpPr>
            <a:spLocks noGrp="1"/>
          </p:cNvSpPr>
          <p:nvPr>
            <p:ph type="title"/>
          </p:nvPr>
        </p:nvSpPr>
        <p:spPr/>
        <p:txBody>
          <a:bodyPr/>
          <a:lstStyle/>
          <a:p>
            <a:r>
              <a:rPr lang="en-US" dirty="0"/>
              <a:t>What has changed, </a:t>
            </a:r>
            <a:r>
              <a:rPr lang="en-US" i="1" dirty="0"/>
              <a:t>in this wave of technology?</a:t>
            </a:r>
          </a:p>
        </p:txBody>
      </p:sp>
      <p:sp>
        <p:nvSpPr>
          <p:cNvPr id="3" name="Text Placeholder 2">
            <a:extLst>
              <a:ext uri="{FF2B5EF4-FFF2-40B4-BE49-F238E27FC236}">
                <a16:creationId xmlns:a16="http://schemas.microsoft.com/office/drawing/2014/main" id="{80D15298-99E9-4479-913D-337FEAA5EF70}"/>
              </a:ext>
            </a:extLst>
          </p:cNvPr>
          <p:cNvSpPr>
            <a:spLocks noGrp="1"/>
          </p:cNvSpPr>
          <p:nvPr>
            <p:ph type="body" sz="quarter" idx="10"/>
          </p:nvPr>
        </p:nvSpPr>
        <p:spPr>
          <a:xfrm>
            <a:off x="586390" y="2653566"/>
            <a:ext cx="11018520" cy="947952"/>
          </a:xfrm>
        </p:spPr>
        <p:txBody>
          <a:bodyPr/>
          <a:lstStyle/>
          <a:p>
            <a:r>
              <a:rPr lang="en-US" dirty="0"/>
              <a:t>Container Orchestration – designed with failure as a design principal</a:t>
            </a:r>
          </a:p>
          <a:p>
            <a:r>
              <a:rPr lang="en-US" dirty="0"/>
              <a:t>Microservices – Smaller, isolated, idempotent units of capability</a:t>
            </a:r>
          </a:p>
        </p:txBody>
      </p:sp>
    </p:spTree>
    <p:extLst>
      <p:ext uri="{BB962C8B-B14F-4D97-AF65-F5344CB8AC3E}">
        <p14:creationId xmlns:p14="http://schemas.microsoft.com/office/powerpoint/2010/main" val="426793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3311676"/>
          </a:xfrm>
        </p:spPr>
        <p:txBody>
          <a:bodyPr/>
          <a:lstStyle/>
          <a:p>
            <a:r>
              <a:rPr lang="en-US" dirty="0"/>
              <a:t>Coding for failure…</a:t>
            </a:r>
          </a:p>
          <a:p>
            <a:pPr lvl="1"/>
            <a:r>
              <a:rPr lang="en-US" sz="3200" dirty="0"/>
              <a:t>Retries </a:t>
            </a:r>
            <a:r>
              <a:rPr lang="en-US" i="1" dirty="0"/>
              <a:t>– because there will be failures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so you don’t overload the system</a:t>
            </a:r>
            <a:endParaRPr lang="en-US" sz="3200" i="1" dirty="0"/>
          </a:p>
          <a:p>
            <a:pPr lvl="1"/>
            <a:r>
              <a:rPr lang="en-US" sz="3200" dirty="0"/>
              <a:t>Message Queues </a:t>
            </a:r>
            <a:r>
              <a:rPr lang="en-US" i="1" dirty="0"/>
              <a:t>– to complete the user task quickly, finish up later</a:t>
            </a:r>
            <a:endParaRPr lang="en-US" sz="3200" i="1" dirty="0"/>
          </a:p>
          <a:p>
            <a:endParaRPr lang="en-US" dirty="0"/>
          </a:p>
        </p:txBody>
      </p:sp>
    </p:spTree>
    <p:extLst>
      <p:ext uri="{BB962C8B-B14F-4D97-AF65-F5344CB8AC3E}">
        <p14:creationId xmlns:p14="http://schemas.microsoft.com/office/powerpoint/2010/main" val="2979385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stCxn id="323" idx="4"/>
            <a:endCxn id="27" idx="1"/>
          </p:cNvCxnSpPr>
          <p:nvPr/>
        </p:nvCxnSpPr>
        <p:spPr>
          <a:xfrm>
            <a:off x="3294652"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574486"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grpSp>
        <p:nvGrpSpPr>
          <p:cNvPr id="22" name="Group 21">
            <a:extLst>
              <a:ext uri="{FF2B5EF4-FFF2-40B4-BE49-F238E27FC236}">
                <a16:creationId xmlns:a16="http://schemas.microsoft.com/office/drawing/2014/main" id="{435BC211-4DBA-471D-AAE1-09AB4DAB2B10}"/>
              </a:ext>
            </a:extLst>
          </p:cNvPr>
          <p:cNvGrpSpPr/>
          <p:nvPr/>
        </p:nvGrpSpPr>
        <p:grpSpPr>
          <a:xfrm>
            <a:off x="4530635" y="1868001"/>
            <a:ext cx="1830342" cy="1176858"/>
            <a:chOff x="4530635" y="1868001"/>
            <a:chExt cx="1830342" cy="1176858"/>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2675527"/>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1276825" y="191757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2"/>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3"/>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4"/>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323" name="Lightning Bolt 322">
            <a:extLst>
              <a:ext uri="{FF2B5EF4-FFF2-40B4-BE49-F238E27FC236}">
                <a16:creationId xmlns:a16="http://schemas.microsoft.com/office/drawing/2014/main" id="{5160C6C3-BB53-4E7A-8728-373A27DE1789}"/>
              </a:ext>
            </a:extLst>
          </p:cNvPr>
          <p:cNvSpPr/>
          <p:nvPr/>
        </p:nvSpPr>
        <p:spPr>
          <a:xfrm>
            <a:off x="3148678"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a:xfrm>
            <a:off x="588263" y="450273"/>
            <a:ext cx="11018520" cy="553998"/>
          </a:xfrm>
        </p:spPr>
        <p:txBody>
          <a:bodyPr/>
          <a:lstStyle/>
          <a:p>
            <a:r>
              <a:rPr lang="en-US" dirty="0"/>
              <a:t>Demo       Reference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4"/>
          <a:srcRect l="3131" t="25788" r="2725" b="20947"/>
          <a:stretch/>
        </p:blipFill>
        <p:spPr>
          <a:xfrm>
            <a:off x="1879133" y="528780"/>
            <a:ext cx="655935" cy="401147"/>
          </a:xfrm>
          <a:prstGeom prst="rect">
            <a:avLst/>
          </a:prstGeom>
        </p:spPr>
      </p:pic>
      <p:pic>
        <p:nvPicPr>
          <p:cNvPr id="310" name="Graphic 309">
            <a:extLst>
              <a:ext uri="{FF2B5EF4-FFF2-40B4-BE49-F238E27FC236}">
                <a16:creationId xmlns:a16="http://schemas.microsoft.com/office/drawing/2014/main" id="{B0E55FF5-3AD5-4D8A-AE0C-9ED3C563A8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11" name="Cube 310">
            <a:extLst>
              <a:ext uri="{FF2B5EF4-FFF2-40B4-BE49-F238E27FC236}">
                <a16:creationId xmlns:a16="http://schemas.microsoft.com/office/drawing/2014/main" id="{D3D107EF-3EEC-439D-9852-B96835A83787}"/>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12" name="Rectangle 311">
            <a:extLst>
              <a:ext uri="{FF2B5EF4-FFF2-40B4-BE49-F238E27FC236}">
                <a16:creationId xmlns:a16="http://schemas.microsoft.com/office/drawing/2014/main" id="{3355D281-5717-433F-A9EF-13DA92C521E8}"/>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686B87D2-493F-4F76-899C-7C9248537D6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14" name="Rectangle 313">
            <a:extLst>
              <a:ext uri="{FF2B5EF4-FFF2-40B4-BE49-F238E27FC236}">
                <a16:creationId xmlns:a16="http://schemas.microsoft.com/office/drawing/2014/main" id="{0EF80535-34A2-4F03-A97B-552A63D2D76F}"/>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15" name="Graphic 314">
            <a:extLst>
              <a:ext uri="{FF2B5EF4-FFF2-40B4-BE49-F238E27FC236}">
                <a16:creationId xmlns:a16="http://schemas.microsoft.com/office/drawing/2014/main" id="{30402CF2-CE1A-4B0C-8FB4-2F131AD67F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cxnSp>
        <p:nvCxnSpPr>
          <p:cNvPr id="316" name="Straight Arrow Connector 315">
            <a:extLst>
              <a:ext uri="{FF2B5EF4-FFF2-40B4-BE49-F238E27FC236}">
                <a16:creationId xmlns:a16="http://schemas.microsoft.com/office/drawing/2014/main" id="{AB079A08-008A-4A85-B35E-A325AA52FCB0}"/>
              </a:ext>
            </a:extLst>
          </p:cNvPr>
          <p:cNvCxnSpPr>
            <a:cxnSpLocks/>
            <a:stCxn id="314" idx="2"/>
            <a:endCxn id="313"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C08D4DA-3F8D-4440-BA51-2BAFD3F620F9}"/>
              </a:ext>
            </a:extLst>
          </p:cNvPr>
          <p:cNvCxnSpPr>
            <a:cxnSpLocks/>
            <a:stCxn id="314" idx="2"/>
            <a:endCxn id="320"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BF340FFB-30D5-402A-BEEA-A633CD1F2569}"/>
              </a:ext>
            </a:extLst>
          </p:cNvPr>
          <p:cNvCxnSpPr>
            <a:cxnSpLocks/>
            <a:stCxn id="313" idx="2"/>
            <a:endCxn id="31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9" name="Cube 318">
            <a:extLst>
              <a:ext uri="{FF2B5EF4-FFF2-40B4-BE49-F238E27FC236}">
                <a16:creationId xmlns:a16="http://schemas.microsoft.com/office/drawing/2014/main" id="{1AC19E7A-2935-42F6-A6DB-181D684FCF71}"/>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20" name="Rectangle 319">
            <a:extLst>
              <a:ext uri="{FF2B5EF4-FFF2-40B4-BE49-F238E27FC236}">
                <a16:creationId xmlns:a16="http://schemas.microsoft.com/office/drawing/2014/main" id="{D9DD0646-FB81-481E-A63D-B053D2214191}"/>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321" name="Straight Arrow Connector 320">
            <a:extLst>
              <a:ext uri="{FF2B5EF4-FFF2-40B4-BE49-F238E27FC236}">
                <a16:creationId xmlns:a16="http://schemas.microsoft.com/office/drawing/2014/main" id="{96AE04BD-0232-4343-9B70-1CEC21D35D4C}"/>
              </a:ext>
            </a:extLst>
          </p:cNvPr>
          <p:cNvCxnSpPr>
            <a:cxnSpLocks/>
            <a:stCxn id="320" idx="2"/>
            <a:endCxn id="319"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7" name="Picture 326">
            <a:extLst>
              <a:ext uri="{FF2B5EF4-FFF2-40B4-BE49-F238E27FC236}">
                <a16:creationId xmlns:a16="http://schemas.microsoft.com/office/drawing/2014/main" id="{64687C0D-8194-4D96-AFDE-DFD6ED35521B}"/>
              </a:ext>
            </a:extLst>
          </p:cNvPr>
          <p:cNvPicPr>
            <a:picLocks noChangeAspect="1"/>
          </p:cNvPicPr>
          <p:nvPr/>
        </p:nvPicPr>
        <p:blipFill rotWithShape="1">
          <a:blip r:embed="rId17"/>
          <a:srcRect t="11211"/>
          <a:stretch/>
        </p:blipFill>
        <p:spPr>
          <a:xfrm>
            <a:off x="4068333" y="3069195"/>
            <a:ext cx="5090601" cy="3633510"/>
          </a:xfrm>
          <a:prstGeom prst="rect">
            <a:avLst/>
          </a:prstGeom>
        </p:spPr>
      </p:pic>
    </p:spTree>
    <p:extLst>
      <p:ext uri="{BB962C8B-B14F-4D97-AF65-F5344CB8AC3E}">
        <p14:creationId xmlns:p14="http://schemas.microsoft.com/office/powerpoint/2010/main" val="1743015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0"/>
                                        </p:tgtEl>
                                        <p:attrNameLst>
                                          <p:attrName>style.visibility</p:attrName>
                                        </p:attrNameLst>
                                      </p:cBhvr>
                                      <p:to>
                                        <p:strVal val="visible"/>
                                      </p:to>
                                    </p:set>
                                    <p:animEffect transition="in" filter="fade">
                                      <p:cBhvr>
                                        <p:cTn id="19" dur="250"/>
                                        <p:tgtEl>
                                          <p:spTgt spid="3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11"/>
                                        </p:tgtEl>
                                        <p:attrNameLst>
                                          <p:attrName>style.visibility</p:attrName>
                                        </p:attrNameLst>
                                      </p:cBhvr>
                                      <p:to>
                                        <p:strVal val="visible"/>
                                      </p:to>
                                    </p:set>
                                    <p:animEffect transition="in" filter="fade">
                                      <p:cBhvr>
                                        <p:cTn id="23" dur="250"/>
                                        <p:tgtEl>
                                          <p:spTgt spid="3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23"/>
                                        </p:tgtEl>
                                        <p:attrNameLst>
                                          <p:attrName>style.visibility</p:attrName>
                                        </p:attrNameLst>
                                      </p:cBhvr>
                                      <p:to>
                                        <p:strVal val="visible"/>
                                      </p:to>
                                    </p:set>
                                    <p:animEffect transition="in" filter="randombar(horizontal)">
                                      <p:cBhvr>
                                        <p:cTn id="28" dur="250"/>
                                        <p:tgtEl>
                                          <p:spTgt spid="323"/>
                                        </p:tgtEl>
                                      </p:cBhvr>
                                    </p:animEffect>
                                  </p:childTnLst>
                                </p:cTn>
                              </p:par>
                            </p:childTnLst>
                          </p:cTn>
                        </p:par>
                        <p:par>
                          <p:cTn id="29" fill="hold">
                            <p:stCondLst>
                              <p:cond delay="250"/>
                            </p:stCondLst>
                            <p:childTnLst>
                              <p:par>
                                <p:cTn id="30" presetID="22" presetClass="entr" presetSubtype="8"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250"/>
                                        <p:tgtEl>
                                          <p:spTgt spid="4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250"/>
                                        <p:tgtEl>
                                          <p:spTgt spid="21"/>
                                        </p:tgtEl>
                                      </p:cBhvr>
                                    </p:animEffec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250"/>
                                        <p:tgtEl>
                                          <p:spTgt spid="44"/>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randombar(horizontal)">
                                      <p:cBhvr>
                                        <p:cTn id="44" dur="250"/>
                                        <p:tgtEl>
                                          <p:spTgt spid="39"/>
                                        </p:tgtEl>
                                      </p:cBhvr>
                                    </p:animEffect>
                                  </p:childTnLst>
                                </p:cTn>
                              </p:par>
                            </p:childTnLst>
                          </p:cTn>
                        </p:par>
                        <p:par>
                          <p:cTn id="45" fill="hold">
                            <p:stCondLst>
                              <p:cond delay="1250"/>
                            </p:stCondLst>
                            <p:childTnLst>
                              <p:par>
                                <p:cTn id="46" presetID="10" presetClass="entr" presetSubtype="0"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250"/>
                                        <p:tgtEl>
                                          <p:spTgt spid="75"/>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250"/>
                                        <p:tgtEl>
                                          <p:spTgt spid="76"/>
                                        </p:tgtEl>
                                      </p:cBhvr>
                                    </p:animEffect>
                                  </p:childTnLst>
                                </p:cTn>
                              </p:par>
                            </p:childTnLst>
                          </p:cTn>
                        </p:par>
                        <p:par>
                          <p:cTn id="53" fill="hold">
                            <p:stCondLst>
                              <p:cond delay="1750"/>
                            </p:stCondLst>
                            <p:childTnLst>
                              <p:par>
                                <p:cTn id="54" presetID="14" presetClass="entr" presetSubtype="10" fill="hold" nodeType="afterEffect">
                                  <p:stCondLst>
                                    <p:cond delay="0"/>
                                  </p:stCondLst>
                                  <p:childTnLst>
                                    <p:set>
                                      <p:cBhvr>
                                        <p:cTn id="55" dur="1" fill="hold">
                                          <p:stCondLst>
                                            <p:cond delay="0"/>
                                          </p:stCondLst>
                                        </p:cTn>
                                        <p:tgtEl>
                                          <p:spTgt spid="372"/>
                                        </p:tgtEl>
                                        <p:attrNameLst>
                                          <p:attrName>style.visibility</p:attrName>
                                        </p:attrNameLst>
                                      </p:cBhvr>
                                      <p:to>
                                        <p:strVal val="visible"/>
                                      </p:to>
                                    </p:set>
                                    <p:animEffect transition="in" filter="randombar(horizontal)">
                                      <p:cBhvr>
                                        <p:cTn id="56" dur="250"/>
                                        <p:tgtEl>
                                          <p:spTgt spid="372"/>
                                        </p:tgtEl>
                                      </p:cBhvr>
                                    </p:animEffect>
                                  </p:childTnLst>
                                </p:cTn>
                              </p:par>
                            </p:childTnLst>
                          </p:cTn>
                        </p:par>
                        <p:par>
                          <p:cTn id="57" fill="hold">
                            <p:stCondLst>
                              <p:cond delay="2000"/>
                            </p:stCondLst>
                            <p:childTnLst>
                              <p:par>
                                <p:cTn id="58" presetID="14" presetClass="entr" presetSubtype="10" fill="hold" nodeType="afterEffect">
                                  <p:stCondLst>
                                    <p:cond delay="0"/>
                                  </p:stCondLst>
                                  <p:childTnLst>
                                    <p:set>
                                      <p:cBhvr>
                                        <p:cTn id="59" dur="1" fill="hold">
                                          <p:stCondLst>
                                            <p:cond delay="0"/>
                                          </p:stCondLst>
                                        </p:cTn>
                                        <p:tgtEl>
                                          <p:spTgt spid="408"/>
                                        </p:tgtEl>
                                        <p:attrNameLst>
                                          <p:attrName>style.visibility</p:attrName>
                                        </p:attrNameLst>
                                      </p:cBhvr>
                                      <p:to>
                                        <p:strVal val="visible"/>
                                      </p:to>
                                    </p:set>
                                    <p:animEffect transition="in" filter="randombar(horizontal)">
                                      <p:cBhvr>
                                        <p:cTn id="60" dur="250"/>
                                        <p:tgtEl>
                                          <p:spTgt spid="408"/>
                                        </p:tgtEl>
                                      </p:cBhvr>
                                    </p:animEffect>
                                  </p:childTnLst>
                                </p:cTn>
                              </p:par>
                            </p:childTnLst>
                          </p:cTn>
                        </p:par>
                        <p:par>
                          <p:cTn id="61" fill="hold">
                            <p:stCondLst>
                              <p:cond delay="2250"/>
                            </p:stCondLst>
                            <p:childTnLst>
                              <p:par>
                                <p:cTn id="62" presetID="14" presetClass="entr" presetSubtype="10" fill="hold" nodeType="afterEffect">
                                  <p:stCondLst>
                                    <p:cond delay="0"/>
                                  </p:stCondLst>
                                  <p:childTnLst>
                                    <p:set>
                                      <p:cBhvr>
                                        <p:cTn id="63" dur="1" fill="hold">
                                          <p:stCondLst>
                                            <p:cond delay="0"/>
                                          </p:stCondLst>
                                        </p:cTn>
                                        <p:tgtEl>
                                          <p:spTgt spid="354"/>
                                        </p:tgtEl>
                                        <p:attrNameLst>
                                          <p:attrName>style.visibility</p:attrName>
                                        </p:attrNameLst>
                                      </p:cBhvr>
                                      <p:to>
                                        <p:strVal val="visible"/>
                                      </p:to>
                                    </p:set>
                                    <p:animEffect transition="in" filter="randombar(horizontal)">
                                      <p:cBhvr>
                                        <p:cTn id="64" dur="250"/>
                                        <p:tgtEl>
                                          <p:spTgt spid="354"/>
                                        </p:tgtEl>
                                      </p:cBhvr>
                                    </p:animEffect>
                                  </p:childTnLst>
                                </p:cTn>
                              </p:par>
                            </p:childTnLst>
                          </p:cTn>
                        </p:par>
                        <p:par>
                          <p:cTn id="65" fill="hold">
                            <p:stCondLst>
                              <p:cond delay="2500"/>
                            </p:stCondLst>
                            <p:childTnLst>
                              <p:par>
                                <p:cTn id="66" presetID="14" presetClass="entr" presetSubtype="10" fill="hold" nodeType="afterEffect">
                                  <p:stCondLst>
                                    <p:cond delay="0"/>
                                  </p:stCondLst>
                                  <p:childTnLst>
                                    <p:set>
                                      <p:cBhvr>
                                        <p:cTn id="67" dur="1" fill="hold">
                                          <p:stCondLst>
                                            <p:cond delay="0"/>
                                          </p:stCondLst>
                                        </p:cTn>
                                        <p:tgtEl>
                                          <p:spTgt spid="390"/>
                                        </p:tgtEl>
                                        <p:attrNameLst>
                                          <p:attrName>style.visibility</p:attrName>
                                        </p:attrNameLst>
                                      </p:cBhvr>
                                      <p:to>
                                        <p:strVal val="visible"/>
                                      </p:to>
                                    </p:set>
                                    <p:animEffect transition="in" filter="randombar(horizontal)">
                                      <p:cBhvr>
                                        <p:cTn id="68" dur="250"/>
                                        <p:tgtEl>
                                          <p:spTgt spid="390"/>
                                        </p:tgtEl>
                                      </p:cBhvr>
                                    </p:animEffect>
                                  </p:childTnLst>
                                </p:cTn>
                              </p:par>
                            </p:childTnLst>
                          </p:cTn>
                        </p:par>
                        <p:par>
                          <p:cTn id="69" fill="hold">
                            <p:stCondLst>
                              <p:cond delay="2750"/>
                            </p:stCondLst>
                            <p:childTnLst>
                              <p:par>
                                <p:cTn id="70" presetID="14" presetClass="entr" presetSubtype="10" fill="hold" nodeType="afterEffect">
                                  <p:stCondLst>
                                    <p:cond delay="0"/>
                                  </p:stCondLst>
                                  <p:childTnLst>
                                    <p:set>
                                      <p:cBhvr>
                                        <p:cTn id="71" dur="1" fill="hold">
                                          <p:stCondLst>
                                            <p:cond delay="0"/>
                                          </p:stCondLst>
                                        </p:cTn>
                                        <p:tgtEl>
                                          <p:spTgt spid="426"/>
                                        </p:tgtEl>
                                        <p:attrNameLst>
                                          <p:attrName>style.visibility</p:attrName>
                                        </p:attrNameLst>
                                      </p:cBhvr>
                                      <p:to>
                                        <p:strVal val="visible"/>
                                      </p:to>
                                    </p:set>
                                    <p:animEffect transition="in" filter="randombar(horizontal)">
                                      <p:cBhvr>
                                        <p:cTn id="72" dur="250"/>
                                        <p:tgtEl>
                                          <p:spTgt spid="426"/>
                                        </p:tgtEl>
                                      </p:cBhvr>
                                    </p:animEffect>
                                  </p:childTnLst>
                                </p:cTn>
                              </p:par>
                            </p:childTnLst>
                          </p:cTn>
                        </p:par>
                        <p:par>
                          <p:cTn id="73" fill="hold">
                            <p:stCondLst>
                              <p:cond delay="3000"/>
                            </p:stCondLst>
                            <p:childTnLst>
                              <p:par>
                                <p:cTn id="74" presetID="14" presetClass="entr" presetSubtype="10" fill="hold" nodeType="afterEffect">
                                  <p:stCondLst>
                                    <p:cond delay="0"/>
                                  </p:stCondLst>
                                  <p:childTnLst>
                                    <p:set>
                                      <p:cBhvr>
                                        <p:cTn id="75" dur="1" fill="hold">
                                          <p:stCondLst>
                                            <p:cond delay="0"/>
                                          </p:stCondLst>
                                        </p:cTn>
                                        <p:tgtEl>
                                          <p:spTgt spid="444"/>
                                        </p:tgtEl>
                                        <p:attrNameLst>
                                          <p:attrName>style.visibility</p:attrName>
                                        </p:attrNameLst>
                                      </p:cBhvr>
                                      <p:to>
                                        <p:strVal val="visible"/>
                                      </p:to>
                                    </p:set>
                                    <p:animEffect transition="in" filter="randombar(horizontal)">
                                      <p:cBhvr>
                                        <p:cTn id="76" dur="250"/>
                                        <p:tgtEl>
                                          <p:spTgt spid="44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12"/>
                                        </p:tgtEl>
                                        <p:attrNameLst>
                                          <p:attrName>style.visibility</p:attrName>
                                        </p:attrNameLst>
                                      </p:cBhvr>
                                      <p:to>
                                        <p:strVal val="visible"/>
                                      </p:to>
                                    </p:set>
                                    <p:animEffect transition="in" filter="fade">
                                      <p:cBhvr>
                                        <p:cTn id="8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3" grpId="0" animBg="1"/>
      <p:bldP spid="311" grpId="0" animBg="1"/>
      <p:bldP spid="3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05A6-006D-4F16-A378-FA03949715E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626CF7-0E50-4C17-A580-23C0AACE5369}"/>
              </a:ext>
            </a:extLst>
          </p:cNvPr>
          <p:cNvSpPr>
            <a:spLocks noGrp="1"/>
          </p:cNvSpPr>
          <p:nvPr>
            <p:ph type="body" sz="quarter" idx="10"/>
          </p:nvPr>
        </p:nvSpPr>
        <p:spPr/>
        <p:txBody>
          <a:bodyPr/>
          <a:lstStyle/>
          <a:p>
            <a:endParaRPr lang="en-US"/>
          </a:p>
        </p:txBody>
      </p:sp>
      <p:pic>
        <p:nvPicPr>
          <p:cNvPr id="1026" name="Picture 2" descr="https://user-images.githubusercontent.com/9608723/39209461-b9d004ec-47fd-11e8-8e16-0a378a9ee871.PNG">
            <a:extLst>
              <a:ext uri="{FF2B5EF4-FFF2-40B4-BE49-F238E27FC236}">
                <a16:creationId xmlns:a16="http://schemas.microsoft.com/office/drawing/2014/main" id="{2C78D59C-D11C-4178-A83D-EDBB75300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0"/>
            <a:ext cx="8278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128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2"/>
          <a:stretch>
            <a:fillRect/>
          </a:stretch>
        </p:blipFill>
        <p:spPr>
          <a:xfrm>
            <a:off x="2848699" y="1727454"/>
            <a:ext cx="276378" cy="274620"/>
          </a:xfrm>
          <a:prstGeom prst="rect">
            <a:avLst/>
          </a:prstGeom>
        </p:spPr>
      </p:pic>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p:cNvCxnSpPr>
          <p:nvPr/>
        </p:nvCxnSpPr>
        <p:spPr>
          <a:xfrm>
            <a:off x="3130997" y="1986640"/>
            <a:ext cx="590839"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p:cNvCxnSpPr>
          <p:nvPr/>
        </p:nvCxnSpPr>
        <p:spPr>
          <a:xfrm>
            <a:off x="4537744" y="2333721"/>
            <a:ext cx="451134"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4">
            <a:duotone>
              <a:prstClr val="black"/>
              <a:srgbClr val="0078D4">
                <a:tint val="45000"/>
                <a:satMod val="400000"/>
              </a:srgbClr>
            </a:duotone>
            <a:extLst>
              <a:ext uri="{BEBA8EAE-BF5A-486C-A8C5-ECC9F3942E4B}">
                <a14:imgProps xmlns:a14="http://schemas.microsoft.com/office/drawing/2010/main">
                  <a14:imgLayer r:embed="rId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203595"/>
            <a:chOff x="10350041" y="1743156"/>
            <a:chExt cx="1579973" cy="1203595"/>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6"/>
            <a:stretch>
              <a:fillRect/>
            </a:stretch>
          </p:blipFill>
          <p:spPr>
            <a:xfrm>
              <a:off x="10350041" y="1743156"/>
              <a:ext cx="1579973" cy="1203595"/>
            </a:xfrm>
            <a:prstGeom prst="rect">
              <a:avLst/>
            </a:prstGeom>
          </p:spPr>
        </p:pic>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371" r="19661" b="28720"/>
            <a:stretch/>
          </p:blipFill>
          <p:spPr>
            <a:xfrm>
              <a:off x="10862745" y="2059101"/>
              <a:ext cx="554564" cy="571704"/>
            </a:xfrm>
            <a:prstGeom prst="rect">
              <a:avLst/>
            </a:prstGeom>
          </p:spPr>
        </p:pic>
      </p:gr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9"/>
          <a:srcRect l="3131" t="25788" r="2725" b="20947"/>
          <a:stretch/>
        </p:blipFill>
        <p:spPr>
          <a:xfrm>
            <a:off x="1879133" y="528780"/>
            <a:ext cx="655935" cy="401147"/>
          </a:xfrm>
          <a:prstGeom prst="rect">
            <a:avLst/>
          </a:prstGeom>
        </p:spPr>
      </p:pic>
      <p:grpSp>
        <p:nvGrpSpPr>
          <p:cNvPr id="99" name="Group 98">
            <a:extLst>
              <a:ext uri="{FF2B5EF4-FFF2-40B4-BE49-F238E27FC236}">
                <a16:creationId xmlns:a16="http://schemas.microsoft.com/office/drawing/2014/main" id="{67DABEA0-EAC4-4E0C-956A-84F79716179F}"/>
              </a:ext>
            </a:extLst>
          </p:cNvPr>
          <p:cNvGrpSpPr/>
          <p:nvPr/>
        </p:nvGrpSpPr>
        <p:grpSpPr>
          <a:xfrm>
            <a:off x="9273811" y="1719236"/>
            <a:ext cx="721037" cy="444217"/>
            <a:chOff x="3240661" y="1005909"/>
            <a:chExt cx="540854" cy="333210"/>
          </a:xfrm>
        </p:grpSpPr>
        <p:grpSp>
          <p:nvGrpSpPr>
            <p:cNvPr id="100" name="Group 99">
              <a:extLst>
                <a:ext uri="{FF2B5EF4-FFF2-40B4-BE49-F238E27FC236}">
                  <a16:creationId xmlns:a16="http://schemas.microsoft.com/office/drawing/2014/main" id="{93DF782F-3935-41BF-B29C-82015C858CC7}"/>
                </a:ext>
              </a:extLst>
            </p:cNvPr>
            <p:cNvGrpSpPr/>
            <p:nvPr/>
          </p:nvGrpSpPr>
          <p:grpSpPr>
            <a:xfrm>
              <a:off x="3240661" y="1005909"/>
              <a:ext cx="540854" cy="333210"/>
              <a:chOff x="1926169" y="1632181"/>
              <a:chExt cx="540854" cy="333210"/>
            </a:xfrm>
          </p:grpSpPr>
          <p:sp>
            <p:nvSpPr>
              <p:cNvPr id="102" name="Rectangle 101">
                <a:extLst>
                  <a:ext uri="{FF2B5EF4-FFF2-40B4-BE49-F238E27FC236}">
                    <a16:creationId xmlns:a16="http://schemas.microsoft.com/office/drawing/2014/main" id="{6B98C797-5DE0-4245-91C4-DD4EFF75C434}"/>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3" name="Rectangle 102">
                <a:extLst>
                  <a:ext uri="{FF2B5EF4-FFF2-40B4-BE49-F238E27FC236}">
                    <a16:creationId xmlns:a16="http://schemas.microsoft.com/office/drawing/2014/main" id="{87797AA4-AEAF-4B8D-BBC4-337F247AAB1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04" name="Group 103">
                <a:extLst>
                  <a:ext uri="{FF2B5EF4-FFF2-40B4-BE49-F238E27FC236}">
                    <a16:creationId xmlns:a16="http://schemas.microsoft.com/office/drawing/2014/main" id="{AC33BDA7-E6C1-41CB-9C06-250848F9DB34}"/>
                  </a:ext>
                </a:extLst>
              </p:cNvPr>
              <p:cNvGrpSpPr/>
              <p:nvPr/>
            </p:nvGrpSpPr>
            <p:grpSpPr>
              <a:xfrm>
                <a:off x="1989961" y="1665409"/>
                <a:ext cx="413499" cy="266755"/>
                <a:chOff x="1371600" y="2038342"/>
                <a:chExt cx="609600" cy="393263"/>
              </a:xfrm>
            </p:grpSpPr>
            <p:cxnSp>
              <p:nvCxnSpPr>
                <p:cNvPr id="108" name="Straight Connector 107">
                  <a:extLst>
                    <a:ext uri="{FF2B5EF4-FFF2-40B4-BE49-F238E27FC236}">
                      <a16:creationId xmlns:a16="http://schemas.microsoft.com/office/drawing/2014/main" id="{3303BC4B-AAD6-4A81-A509-312D01D7B1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09" name="Straight Connector 108">
                  <a:extLst>
                    <a:ext uri="{FF2B5EF4-FFF2-40B4-BE49-F238E27FC236}">
                      <a16:creationId xmlns:a16="http://schemas.microsoft.com/office/drawing/2014/main" id="{5100632D-FDB7-4429-9231-8CCFED4F67A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0" name="Straight Connector 109">
                  <a:extLst>
                    <a:ext uri="{FF2B5EF4-FFF2-40B4-BE49-F238E27FC236}">
                      <a16:creationId xmlns:a16="http://schemas.microsoft.com/office/drawing/2014/main" id="{BEC39EAD-212F-48B4-BFAA-7871D274EBC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1" name="Straight Connector 110">
                  <a:extLst>
                    <a:ext uri="{FF2B5EF4-FFF2-40B4-BE49-F238E27FC236}">
                      <a16:creationId xmlns:a16="http://schemas.microsoft.com/office/drawing/2014/main" id="{BACF1B48-CD6E-4BFF-A455-432386BCEAB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2" name="Straight Connector 111">
                  <a:extLst>
                    <a:ext uri="{FF2B5EF4-FFF2-40B4-BE49-F238E27FC236}">
                      <a16:creationId xmlns:a16="http://schemas.microsoft.com/office/drawing/2014/main" id="{79DAA874-2AE3-4BB2-A91B-EE98B4D46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3" name="Straight Connector 112">
                  <a:extLst>
                    <a:ext uri="{FF2B5EF4-FFF2-40B4-BE49-F238E27FC236}">
                      <a16:creationId xmlns:a16="http://schemas.microsoft.com/office/drawing/2014/main" id="{8FE71991-CFBD-41EF-81A9-3167F954262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14" name="Straight Connector 113">
                  <a:extLst>
                    <a:ext uri="{FF2B5EF4-FFF2-40B4-BE49-F238E27FC236}">
                      <a16:creationId xmlns:a16="http://schemas.microsoft.com/office/drawing/2014/main" id="{A188CFDB-63C3-410D-9CDE-2DF65CBEEB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509F23FD-6E4B-4F21-9821-78F6A02CAD6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02774AFF-6E13-4058-BBF1-4F812DD1A3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5" name="Rectangle 104">
                <a:extLst>
                  <a:ext uri="{FF2B5EF4-FFF2-40B4-BE49-F238E27FC236}">
                    <a16:creationId xmlns:a16="http://schemas.microsoft.com/office/drawing/2014/main" id="{345FC45E-DDA3-477F-84F3-F848B6B46E8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6" name="Rectangle 105">
                <a:extLst>
                  <a:ext uri="{FF2B5EF4-FFF2-40B4-BE49-F238E27FC236}">
                    <a16:creationId xmlns:a16="http://schemas.microsoft.com/office/drawing/2014/main" id="{BCEFD894-BEF5-4C28-837E-2B942086503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7" name="Rectangle 106">
                <a:extLst>
                  <a:ext uri="{FF2B5EF4-FFF2-40B4-BE49-F238E27FC236}">
                    <a16:creationId xmlns:a16="http://schemas.microsoft.com/office/drawing/2014/main" id="{F555C501-7A93-4E06-88D2-9EDDE9F1702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01" name="Rectangle 100">
              <a:extLst>
                <a:ext uri="{FF2B5EF4-FFF2-40B4-BE49-F238E27FC236}">
                  <a16:creationId xmlns:a16="http://schemas.microsoft.com/office/drawing/2014/main" id="{D96F6C38-04E3-4FA0-AA0E-99B70F1D173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Important</a:t>
              </a:r>
              <a:br>
                <a:rPr lang="en-US" sz="700" kern="0" dirty="0">
                  <a:solidFill>
                    <a:sysClr val="windowText" lastClr="000000"/>
                  </a:solidFill>
                  <a:latin typeface="Calibri"/>
                </a:rPr>
              </a:br>
              <a:r>
                <a:rPr lang="en-US" sz="700" kern="0" dirty="0">
                  <a:solidFill>
                    <a:sysClr val="windowText" lastClr="000000"/>
                  </a:solidFill>
                  <a:latin typeface="Calibri"/>
                </a:rPr>
                <a:t>-</a:t>
              </a:r>
              <a:r>
                <a:rPr lang="en-US" sz="700" kern="0" dirty="0" err="1">
                  <a:solidFill>
                    <a:sysClr val="windowText" lastClr="000000"/>
                  </a:solidFill>
                  <a:latin typeface="Calibri"/>
                </a:rPr>
                <a:t>api</a:t>
              </a:r>
              <a:endParaRPr lang="en-US" sz="400" kern="0" dirty="0">
                <a:solidFill>
                  <a:sysClr val="windowText" lastClr="000000"/>
                </a:solidFill>
                <a:latin typeface="Calibri"/>
              </a:endParaRPr>
            </a:p>
          </p:txBody>
        </p:sp>
      </p:grpSp>
      <p:grpSp>
        <p:nvGrpSpPr>
          <p:cNvPr id="117" name="Group 116">
            <a:extLst>
              <a:ext uri="{FF2B5EF4-FFF2-40B4-BE49-F238E27FC236}">
                <a16:creationId xmlns:a16="http://schemas.microsoft.com/office/drawing/2014/main" id="{60E192A8-A576-4833-B6F1-629D63D110A3}"/>
              </a:ext>
            </a:extLst>
          </p:cNvPr>
          <p:cNvGrpSpPr/>
          <p:nvPr/>
        </p:nvGrpSpPr>
        <p:grpSpPr>
          <a:xfrm>
            <a:off x="8552696" y="1314639"/>
            <a:ext cx="721037" cy="444217"/>
            <a:chOff x="3240661" y="1005909"/>
            <a:chExt cx="540854" cy="333210"/>
          </a:xfrm>
        </p:grpSpPr>
        <p:grpSp>
          <p:nvGrpSpPr>
            <p:cNvPr id="118" name="Group 117">
              <a:extLst>
                <a:ext uri="{FF2B5EF4-FFF2-40B4-BE49-F238E27FC236}">
                  <a16:creationId xmlns:a16="http://schemas.microsoft.com/office/drawing/2014/main" id="{7F144997-7BE1-4DC7-8F6E-C2350CA9E1B7}"/>
                </a:ext>
              </a:extLst>
            </p:cNvPr>
            <p:cNvGrpSpPr/>
            <p:nvPr/>
          </p:nvGrpSpPr>
          <p:grpSpPr>
            <a:xfrm>
              <a:off x="3240661" y="1005909"/>
              <a:ext cx="540854" cy="333210"/>
              <a:chOff x="1926169" y="1632181"/>
              <a:chExt cx="540854" cy="333210"/>
            </a:xfrm>
          </p:grpSpPr>
          <p:sp>
            <p:nvSpPr>
              <p:cNvPr id="120" name="Rectangle 119">
                <a:extLst>
                  <a:ext uri="{FF2B5EF4-FFF2-40B4-BE49-F238E27FC236}">
                    <a16:creationId xmlns:a16="http://schemas.microsoft.com/office/drawing/2014/main" id="{D35BDDC8-1C44-496C-8EB2-F5AF9F2D090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1" name="Rectangle 120">
                <a:extLst>
                  <a:ext uri="{FF2B5EF4-FFF2-40B4-BE49-F238E27FC236}">
                    <a16:creationId xmlns:a16="http://schemas.microsoft.com/office/drawing/2014/main" id="{EA690CA6-B46C-4FA6-8AF7-B37EA4341B7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22" name="Group 121">
                <a:extLst>
                  <a:ext uri="{FF2B5EF4-FFF2-40B4-BE49-F238E27FC236}">
                    <a16:creationId xmlns:a16="http://schemas.microsoft.com/office/drawing/2014/main" id="{DC7703CF-4F34-4732-8E0C-74DFFE8C4123}"/>
                  </a:ext>
                </a:extLst>
              </p:cNvPr>
              <p:cNvGrpSpPr/>
              <p:nvPr/>
            </p:nvGrpSpPr>
            <p:grpSpPr>
              <a:xfrm>
                <a:off x="1989961" y="1665409"/>
                <a:ext cx="413499" cy="266755"/>
                <a:chOff x="1371600" y="2038342"/>
                <a:chExt cx="609600" cy="393263"/>
              </a:xfrm>
            </p:grpSpPr>
            <p:cxnSp>
              <p:nvCxnSpPr>
                <p:cNvPr id="126" name="Straight Connector 125">
                  <a:extLst>
                    <a:ext uri="{FF2B5EF4-FFF2-40B4-BE49-F238E27FC236}">
                      <a16:creationId xmlns:a16="http://schemas.microsoft.com/office/drawing/2014/main" id="{452E8A76-70DC-4B3D-A02E-D43AA7A861A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27" name="Straight Connector 126">
                  <a:extLst>
                    <a:ext uri="{FF2B5EF4-FFF2-40B4-BE49-F238E27FC236}">
                      <a16:creationId xmlns:a16="http://schemas.microsoft.com/office/drawing/2014/main" id="{D8E3A10F-A34C-4374-9BAD-500BD20000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28" name="Straight Connector 127">
                  <a:extLst>
                    <a:ext uri="{FF2B5EF4-FFF2-40B4-BE49-F238E27FC236}">
                      <a16:creationId xmlns:a16="http://schemas.microsoft.com/office/drawing/2014/main" id="{66FFDC4C-4D18-4201-A9F1-178ACD18C2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29" name="Straight Connector 128">
                  <a:extLst>
                    <a:ext uri="{FF2B5EF4-FFF2-40B4-BE49-F238E27FC236}">
                      <a16:creationId xmlns:a16="http://schemas.microsoft.com/office/drawing/2014/main" id="{5A0E65E6-8E88-4D88-AF7B-9A0002DBC8D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30" name="Straight Connector 129">
                  <a:extLst>
                    <a:ext uri="{FF2B5EF4-FFF2-40B4-BE49-F238E27FC236}">
                      <a16:creationId xmlns:a16="http://schemas.microsoft.com/office/drawing/2014/main" id="{8921EE67-D1BF-4954-AE2E-2AF6F86954D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31" name="Straight Connector 130">
                  <a:extLst>
                    <a:ext uri="{FF2B5EF4-FFF2-40B4-BE49-F238E27FC236}">
                      <a16:creationId xmlns:a16="http://schemas.microsoft.com/office/drawing/2014/main" id="{A8A9DC8A-7963-4FAB-B86E-3DBAC1D3C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32" name="Straight Connector 131">
                  <a:extLst>
                    <a:ext uri="{FF2B5EF4-FFF2-40B4-BE49-F238E27FC236}">
                      <a16:creationId xmlns:a16="http://schemas.microsoft.com/office/drawing/2014/main" id="{66CBED65-5CFB-4BCC-B8FE-9AC5EEFE613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33" name="Straight Connector 132">
                  <a:extLst>
                    <a:ext uri="{FF2B5EF4-FFF2-40B4-BE49-F238E27FC236}">
                      <a16:creationId xmlns:a16="http://schemas.microsoft.com/office/drawing/2014/main" id="{3048B40F-6818-4926-B9F4-A558158D971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34" name="Straight Connector 133">
                  <a:extLst>
                    <a:ext uri="{FF2B5EF4-FFF2-40B4-BE49-F238E27FC236}">
                      <a16:creationId xmlns:a16="http://schemas.microsoft.com/office/drawing/2014/main" id="{ECDAD9F4-A692-4B2A-BEBC-0ECA5665DD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23" name="Rectangle 122">
                <a:extLst>
                  <a:ext uri="{FF2B5EF4-FFF2-40B4-BE49-F238E27FC236}">
                    <a16:creationId xmlns:a16="http://schemas.microsoft.com/office/drawing/2014/main" id="{13392CA0-C3E3-45CE-9E28-80AD0EE23DF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4" name="Rectangle 123">
                <a:extLst>
                  <a:ext uri="{FF2B5EF4-FFF2-40B4-BE49-F238E27FC236}">
                    <a16:creationId xmlns:a16="http://schemas.microsoft.com/office/drawing/2014/main" id="{D6F7C5E0-C963-4E00-AC06-E5116689CD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5" name="Rectangle 124">
                <a:extLst>
                  <a:ext uri="{FF2B5EF4-FFF2-40B4-BE49-F238E27FC236}">
                    <a16:creationId xmlns:a16="http://schemas.microsoft.com/office/drawing/2014/main" id="{9D198434-28C1-4876-9812-275268F4AD5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19" name="Rectangle 118">
              <a:extLst>
                <a:ext uri="{FF2B5EF4-FFF2-40B4-BE49-F238E27FC236}">
                  <a16:creationId xmlns:a16="http://schemas.microsoft.com/office/drawing/2014/main" id="{FD4D7658-CFC3-42C6-9358-730104B13B8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135" name="Group 134">
            <a:extLst>
              <a:ext uri="{FF2B5EF4-FFF2-40B4-BE49-F238E27FC236}">
                <a16:creationId xmlns:a16="http://schemas.microsoft.com/office/drawing/2014/main" id="{CD4449EB-BA27-4929-BC5D-CE9C9AB90B49}"/>
              </a:ext>
            </a:extLst>
          </p:cNvPr>
          <p:cNvGrpSpPr/>
          <p:nvPr/>
        </p:nvGrpSpPr>
        <p:grpSpPr>
          <a:xfrm>
            <a:off x="8552696" y="1719236"/>
            <a:ext cx="721037" cy="444217"/>
            <a:chOff x="3240661" y="1005909"/>
            <a:chExt cx="540854" cy="333210"/>
          </a:xfrm>
        </p:grpSpPr>
        <p:grpSp>
          <p:nvGrpSpPr>
            <p:cNvPr id="136" name="Group 135">
              <a:extLst>
                <a:ext uri="{FF2B5EF4-FFF2-40B4-BE49-F238E27FC236}">
                  <a16:creationId xmlns:a16="http://schemas.microsoft.com/office/drawing/2014/main" id="{EF8BECB9-927C-4EB7-95C1-AAFE7035C0E0}"/>
                </a:ext>
              </a:extLst>
            </p:cNvPr>
            <p:cNvGrpSpPr/>
            <p:nvPr/>
          </p:nvGrpSpPr>
          <p:grpSpPr>
            <a:xfrm>
              <a:off x="3240661" y="1005909"/>
              <a:ext cx="540854" cy="333210"/>
              <a:chOff x="1926169" y="1632181"/>
              <a:chExt cx="540854" cy="333210"/>
            </a:xfrm>
          </p:grpSpPr>
          <p:sp>
            <p:nvSpPr>
              <p:cNvPr id="138" name="Rectangle 137">
                <a:extLst>
                  <a:ext uri="{FF2B5EF4-FFF2-40B4-BE49-F238E27FC236}">
                    <a16:creationId xmlns:a16="http://schemas.microsoft.com/office/drawing/2014/main" id="{CAD8947F-0F55-4739-83CC-AE903CFDF784}"/>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9" name="Rectangle 138">
                <a:extLst>
                  <a:ext uri="{FF2B5EF4-FFF2-40B4-BE49-F238E27FC236}">
                    <a16:creationId xmlns:a16="http://schemas.microsoft.com/office/drawing/2014/main" id="{EF06C247-1C61-4C3A-B46D-B279148F94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40" name="Group 139">
                <a:extLst>
                  <a:ext uri="{FF2B5EF4-FFF2-40B4-BE49-F238E27FC236}">
                    <a16:creationId xmlns:a16="http://schemas.microsoft.com/office/drawing/2014/main" id="{3AD11ED6-84D2-41B2-892B-563A1AEC1CA7}"/>
                  </a:ext>
                </a:extLst>
              </p:cNvPr>
              <p:cNvGrpSpPr/>
              <p:nvPr/>
            </p:nvGrpSpPr>
            <p:grpSpPr>
              <a:xfrm>
                <a:off x="1989961" y="1665409"/>
                <a:ext cx="413499" cy="266755"/>
                <a:chOff x="1371600" y="2038342"/>
                <a:chExt cx="609600" cy="393263"/>
              </a:xfrm>
            </p:grpSpPr>
            <p:cxnSp>
              <p:nvCxnSpPr>
                <p:cNvPr id="144" name="Straight Connector 143">
                  <a:extLst>
                    <a:ext uri="{FF2B5EF4-FFF2-40B4-BE49-F238E27FC236}">
                      <a16:creationId xmlns:a16="http://schemas.microsoft.com/office/drawing/2014/main" id="{BA204315-8809-40B7-BDCB-A81961396F7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5" name="Straight Connector 144">
                  <a:extLst>
                    <a:ext uri="{FF2B5EF4-FFF2-40B4-BE49-F238E27FC236}">
                      <a16:creationId xmlns:a16="http://schemas.microsoft.com/office/drawing/2014/main" id="{D7BB96C9-7BB9-4727-A91A-12E92A79EF6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6" name="Straight Connector 145">
                  <a:extLst>
                    <a:ext uri="{FF2B5EF4-FFF2-40B4-BE49-F238E27FC236}">
                      <a16:creationId xmlns:a16="http://schemas.microsoft.com/office/drawing/2014/main" id="{90BF04EA-EB92-4E59-9D49-2F812193056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7" name="Straight Connector 146">
                  <a:extLst>
                    <a:ext uri="{FF2B5EF4-FFF2-40B4-BE49-F238E27FC236}">
                      <a16:creationId xmlns:a16="http://schemas.microsoft.com/office/drawing/2014/main" id="{110430E5-EB56-48D3-BDF6-5EA65A807DB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8" name="Straight Connector 147">
                  <a:extLst>
                    <a:ext uri="{FF2B5EF4-FFF2-40B4-BE49-F238E27FC236}">
                      <a16:creationId xmlns:a16="http://schemas.microsoft.com/office/drawing/2014/main" id="{3D3D46C1-0928-4E50-B284-5F45FDE7F5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9" name="Straight Connector 148">
                  <a:extLst>
                    <a:ext uri="{FF2B5EF4-FFF2-40B4-BE49-F238E27FC236}">
                      <a16:creationId xmlns:a16="http://schemas.microsoft.com/office/drawing/2014/main" id="{4E539FAF-B4DB-4BDB-AF4A-4BF2DD9379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0" name="Straight Connector 149">
                  <a:extLst>
                    <a:ext uri="{FF2B5EF4-FFF2-40B4-BE49-F238E27FC236}">
                      <a16:creationId xmlns:a16="http://schemas.microsoft.com/office/drawing/2014/main" id="{C3622544-EECA-468B-82F1-52542B5B11E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1" name="Straight Connector 150">
                  <a:extLst>
                    <a:ext uri="{FF2B5EF4-FFF2-40B4-BE49-F238E27FC236}">
                      <a16:creationId xmlns:a16="http://schemas.microsoft.com/office/drawing/2014/main" id="{FCEC4BA3-E7DA-486E-901A-FFB6E4F13BB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3C3BE70F-D101-4292-97BF-45C34245C8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1" name="Rectangle 140">
                <a:extLst>
                  <a:ext uri="{FF2B5EF4-FFF2-40B4-BE49-F238E27FC236}">
                    <a16:creationId xmlns:a16="http://schemas.microsoft.com/office/drawing/2014/main" id="{8A8A81E5-0AD1-4503-99C0-A7E34198D9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42" name="Rectangle 141">
                <a:extLst>
                  <a:ext uri="{FF2B5EF4-FFF2-40B4-BE49-F238E27FC236}">
                    <a16:creationId xmlns:a16="http://schemas.microsoft.com/office/drawing/2014/main" id="{C11673B4-2D92-45B6-A44C-4D629FDD0C6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43" name="Rectangle 142">
                <a:extLst>
                  <a:ext uri="{FF2B5EF4-FFF2-40B4-BE49-F238E27FC236}">
                    <a16:creationId xmlns:a16="http://schemas.microsoft.com/office/drawing/2014/main" id="{DECE0DF4-DF59-4512-8663-3109824C89D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37" name="Rectangle 136">
              <a:extLst>
                <a:ext uri="{FF2B5EF4-FFF2-40B4-BE49-F238E27FC236}">
                  <a16:creationId xmlns:a16="http://schemas.microsoft.com/office/drawing/2014/main" id="{99817C46-DC59-4F9C-BA60-46595F630482}"/>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153" name="Group 152">
            <a:extLst>
              <a:ext uri="{FF2B5EF4-FFF2-40B4-BE49-F238E27FC236}">
                <a16:creationId xmlns:a16="http://schemas.microsoft.com/office/drawing/2014/main" id="{874A14FA-9528-4C54-A1A5-DF27390E3C6E}"/>
              </a:ext>
            </a:extLst>
          </p:cNvPr>
          <p:cNvGrpSpPr/>
          <p:nvPr/>
        </p:nvGrpSpPr>
        <p:grpSpPr>
          <a:xfrm>
            <a:off x="9273811" y="1314639"/>
            <a:ext cx="721037" cy="444217"/>
            <a:chOff x="3240661" y="1005909"/>
            <a:chExt cx="540854" cy="333210"/>
          </a:xfrm>
        </p:grpSpPr>
        <p:grpSp>
          <p:nvGrpSpPr>
            <p:cNvPr id="154" name="Group 153">
              <a:extLst>
                <a:ext uri="{FF2B5EF4-FFF2-40B4-BE49-F238E27FC236}">
                  <a16:creationId xmlns:a16="http://schemas.microsoft.com/office/drawing/2014/main" id="{51F7C412-9419-4D29-95E0-0980F9BDE593}"/>
                </a:ext>
              </a:extLst>
            </p:cNvPr>
            <p:cNvGrpSpPr/>
            <p:nvPr/>
          </p:nvGrpSpPr>
          <p:grpSpPr>
            <a:xfrm>
              <a:off x="3240661" y="1005909"/>
              <a:ext cx="540854" cy="333210"/>
              <a:chOff x="1926169" y="1632181"/>
              <a:chExt cx="540854" cy="333210"/>
            </a:xfrm>
          </p:grpSpPr>
          <p:sp>
            <p:nvSpPr>
              <p:cNvPr id="156" name="Rectangle 155">
                <a:extLst>
                  <a:ext uri="{FF2B5EF4-FFF2-40B4-BE49-F238E27FC236}">
                    <a16:creationId xmlns:a16="http://schemas.microsoft.com/office/drawing/2014/main" id="{B18BBB40-7DEB-4118-8E08-BC53FE75864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 name="Rectangle 156">
                <a:extLst>
                  <a:ext uri="{FF2B5EF4-FFF2-40B4-BE49-F238E27FC236}">
                    <a16:creationId xmlns:a16="http://schemas.microsoft.com/office/drawing/2014/main" id="{574BE632-EFC3-4A12-9F27-8818FE92780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8" name="Group 157">
                <a:extLst>
                  <a:ext uri="{FF2B5EF4-FFF2-40B4-BE49-F238E27FC236}">
                    <a16:creationId xmlns:a16="http://schemas.microsoft.com/office/drawing/2014/main" id="{8127B0D3-94B9-407E-83F8-76532AE69D71}"/>
                  </a:ext>
                </a:extLst>
              </p:cNvPr>
              <p:cNvGrpSpPr/>
              <p:nvPr/>
            </p:nvGrpSpPr>
            <p:grpSpPr>
              <a:xfrm>
                <a:off x="1989961" y="1665409"/>
                <a:ext cx="413499" cy="266755"/>
                <a:chOff x="1371600" y="2038342"/>
                <a:chExt cx="609600" cy="393263"/>
              </a:xfrm>
            </p:grpSpPr>
            <p:cxnSp>
              <p:nvCxnSpPr>
                <p:cNvPr id="162" name="Straight Connector 161">
                  <a:extLst>
                    <a:ext uri="{FF2B5EF4-FFF2-40B4-BE49-F238E27FC236}">
                      <a16:creationId xmlns:a16="http://schemas.microsoft.com/office/drawing/2014/main" id="{CFD10EA6-5462-4949-A680-A532D0C9158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3" name="Straight Connector 162">
                  <a:extLst>
                    <a:ext uri="{FF2B5EF4-FFF2-40B4-BE49-F238E27FC236}">
                      <a16:creationId xmlns:a16="http://schemas.microsoft.com/office/drawing/2014/main" id="{90483145-137A-4F8C-9D27-1A4713968D7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4" name="Straight Connector 163">
                  <a:extLst>
                    <a:ext uri="{FF2B5EF4-FFF2-40B4-BE49-F238E27FC236}">
                      <a16:creationId xmlns:a16="http://schemas.microsoft.com/office/drawing/2014/main" id="{A63343DD-B03A-44DF-9D42-4E76DF5A70C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5" name="Straight Connector 164">
                  <a:extLst>
                    <a:ext uri="{FF2B5EF4-FFF2-40B4-BE49-F238E27FC236}">
                      <a16:creationId xmlns:a16="http://schemas.microsoft.com/office/drawing/2014/main" id="{3B1F4C15-136F-493D-8637-F8F7217936A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 name="Straight Connector 165">
                  <a:extLst>
                    <a:ext uri="{FF2B5EF4-FFF2-40B4-BE49-F238E27FC236}">
                      <a16:creationId xmlns:a16="http://schemas.microsoft.com/office/drawing/2014/main" id="{B5AD5A85-290E-400C-91C2-7372EA7E5F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7" name="Straight Connector 166">
                  <a:extLst>
                    <a:ext uri="{FF2B5EF4-FFF2-40B4-BE49-F238E27FC236}">
                      <a16:creationId xmlns:a16="http://schemas.microsoft.com/office/drawing/2014/main" id="{1592B79E-17E0-4654-AB9C-0BA69CD0D5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8" name="Straight Connector 167">
                  <a:extLst>
                    <a:ext uri="{FF2B5EF4-FFF2-40B4-BE49-F238E27FC236}">
                      <a16:creationId xmlns:a16="http://schemas.microsoft.com/office/drawing/2014/main" id="{EEF9372B-04A3-4953-8B3B-CE64EDECB23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9" name="Straight Connector 168">
                  <a:extLst>
                    <a:ext uri="{FF2B5EF4-FFF2-40B4-BE49-F238E27FC236}">
                      <a16:creationId xmlns:a16="http://schemas.microsoft.com/office/drawing/2014/main" id="{100EC32E-26D7-43F5-A103-6285078C3A6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775B1BF3-1E15-4007-B017-BB2F106EC7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9" name="Rectangle 158">
                <a:extLst>
                  <a:ext uri="{FF2B5EF4-FFF2-40B4-BE49-F238E27FC236}">
                    <a16:creationId xmlns:a16="http://schemas.microsoft.com/office/drawing/2014/main" id="{C7B75EC6-A349-4EA0-BE7E-C7FC4832924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 name="Rectangle 159">
                <a:extLst>
                  <a:ext uri="{FF2B5EF4-FFF2-40B4-BE49-F238E27FC236}">
                    <a16:creationId xmlns:a16="http://schemas.microsoft.com/office/drawing/2014/main" id="{13157CB7-C20E-4F90-ABE0-44D7EC6724F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1" name="Rectangle 160">
                <a:extLst>
                  <a:ext uri="{FF2B5EF4-FFF2-40B4-BE49-F238E27FC236}">
                    <a16:creationId xmlns:a16="http://schemas.microsoft.com/office/drawing/2014/main" id="{5B9B93D5-DC5C-4751-B844-336B0E2719C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5" name="Rectangle 154">
              <a:extLst>
                <a:ext uri="{FF2B5EF4-FFF2-40B4-BE49-F238E27FC236}">
                  <a16:creationId xmlns:a16="http://schemas.microsoft.com/office/drawing/2014/main" id="{33155B23-E8F7-4807-8FC6-15ED9606FEA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926" y="5607575"/>
            <a:ext cx="736520" cy="736520"/>
          </a:xfrm>
          <a:prstGeom prst="rect">
            <a:avLst/>
          </a:prstGeom>
        </p:spPr>
      </p:pic>
      <p:pic>
        <p:nvPicPr>
          <p:cNvPr id="177" name="Graphic 176">
            <a:extLst>
              <a:ext uri="{FF2B5EF4-FFF2-40B4-BE49-F238E27FC236}">
                <a16:creationId xmlns:a16="http://schemas.microsoft.com/office/drawing/2014/main" id="{12BBC382-FFDB-4FA7-87FB-FBBC49DFD2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8449" y="2614064"/>
            <a:ext cx="736521" cy="736521"/>
          </a:xfrm>
          <a:prstGeom prst="rect">
            <a:avLst/>
          </a:prstGeom>
        </p:spPr>
      </p:pic>
      <p:grpSp>
        <p:nvGrpSpPr>
          <p:cNvPr id="178" name="Group 177">
            <a:extLst>
              <a:ext uri="{FF2B5EF4-FFF2-40B4-BE49-F238E27FC236}">
                <a16:creationId xmlns:a16="http://schemas.microsoft.com/office/drawing/2014/main" id="{3A5F6D09-7B9D-474E-8CE3-C907711059E0}"/>
              </a:ext>
            </a:extLst>
          </p:cNvPr>
          <p:cNvGrpSpPr/>
          <p:nvPr/>
        </p:nvGrpSpPr>
        <p:grpSpPr>
          <a:xfrm>
            <a:off x="9273811" y="2124382"/>
            <a:ext cx="721037" cy="444217"/>
            <a:chOff x="3240661" y="1005909"/>
            <a:chExt cx="540854" cy="333210"/>
          </a:xfrm>
        </p:grpSpPr>
        <p:grpSp>
          <p:nvGrpSpPr>
            <p:cNvPr id="179" name="Group 178">
              <a:extLst>
                <a:ext uri="{FF2B5EF4-FFF2-40B4-BE49-F238E27FC236}">
                  <a16:creationId xmlns:a16="http://schemas.microsoft.com/office/drawing/2014/main" id="{C072E706-AD2F-4B91-806F-5CDA0E5AC86D}"/>
                </a:ext>
              </a:extLst>
            </p:cNvPr>
            <p:cNvGrpSpPr/>
            <p:nvPr/>
          </p:nvGrpSpPr>
          <p:grpSpPr>
            <a:xfrm>
              <a:off x="3240661" y="1005909"/>
              <a:ext cx="540854" cy="333210"/>
              <a:chOff x="1926169" y="1632181"/>
              <a:chExt cx="540854" cy="333210"/>
            </a:xfrm>
          </p:grpSpPr>
          <p:sp>
            <p:nvSpPr>
              <p:cNvPr id="181" name="Rectangle 180">
                <a:extLst>
                  <a:ext uri="{FF2B5EF4-FFF2-40B4-BE49-F238E27FC236}">
                    <a16:creationId xmlns:a16="http://schemas.microsoft.com/office/drawing/2014/main" id="{7B8086AF-BFB3-4D57-88B0-0288869F961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2" name="Rectangle 181">
                <a:extLst>
                  <a:ext uri="{FF2B5EF4-FFF2-40B4-BE49-F238E27FC236}">
                    <a16:creationId xmlns:a16="http://schemas.microsoft.com/office/drawing/2014/main" id="{2B48AF98-E030-4471-A07C-2BAF5DDBEF8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83" name="Group 182">
                <a:extLst>
                  <a:ext uri="{FF2B5EF4-FFF2-40B4-BE49-F238E27FC236}">
                    <a16:creationId xmlns:a16="http://schemas.microsoft.com/office/drawing/2014/main" id="{EAB7EA8A-B68F-447C-9015-993E3080E123}"/>
                  </a:ext>
                </a:extLst>
              </p:cNvPr>
              <p:cNvGrpSpPr/>
              <p:nvPr/>
            </p:nvGrpSpPr>
            <p:grpSpPr>
              <a:xfrm>
                <a:off x="1989961" y="1665409"/>
                <a:ext cx="413499" cy="266755"/>
                <a:chOff x="1371600" y="2038342"/>
                <a:chExt cx="609600" cy="393263"/>
              </a:xfrm>
            </p:grpSpPr>
            <p:cxnSp>
              <p:nvCxnSpPr>
                <p:cNvPr id="187" name="Straight Connector 186">
                  <a:extLst>
                    <a:ext uri="{FF2B5EF4-FFF2-40B4-BE49-F238E27FC236}">
                      <a16:creationId xmlns:a16="http://schemas.microsoft.com/office/drawing/2014/main" id="{62C825E9-CB90-494D-BA2D-40D5248D887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88" name="Straight Connector 187">
                  <a:extLst>
                    <a:ext uri="{FF2B5EF4-FFF2-40B4-BE49-F238E27FC236}">
                      <a16:creationId xmlns:a16="http://schemas.microsoft.com/office/drawing/2014/main" id="{C1761E05-E6C8-4661-BEA4-FE1F5067313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89" name="Straight Connector 188">
                  <a:extLst>
                    <a:ext uri="{FF2B5EF4-FFF2-40B4-BE49-F238E27FC236}">
                      <a16:creationId xmlns:a16="http://schemas.microsoft.com/office/drawing/2014/main" id="{9E913D04-F358-4376-8B3B-880AD89D6B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90" name="Straight Connector 189">
                  <a:extLst>
                    <a:ext uri="{FF2B5EF4-FFF2-40B4-BE49-F238E27FC236}">
                      <a16:creationId xmlns:a16="http://schemas.microsoft.com/office/drawing/2014/main" id="{646A310A-647D-4A07-8E7A-ABC8C8FCFE5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91" name="Straight Connector 190">
                  <a:extLst>
                    <a:ext uri="{FF2B5EF4-FFF2-40B4-BE49-F238E27FC236}">
                      <a16:creationId xmlns:a16="http://schemas.microsoft.com/office/drawing/2014/main" id="{C671970D-DEB2-41D5-9B5E-682D7217AC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92" name="Straight Connector 191">
                  <a:extLst>
                    <a:ext uri="{FF2B5EF4-FFF2-40B4-BE49-F238E27FC236}">
                      <a16:creationId xmlns:a16="http://schemas.microsoft.com/office/drawing/2014/main" id="{9B429477-DC58-4A00-8983-B0D0F71C31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93" name="Straight Connector 192">
                  <a:extLst>
                    <a:ext uri="{FF2B5EF4-FFF2-40B4-BE49-F238E27FC236}">
                      <a16:creationId xmlns:a16="http://schemas.microsoft.com/office/drawing/2014/main" id="{1E1B32C8-9E23-44AA-B7D6-EB1195E006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94" name="Straight Connector 193">
                  <a:extLst>
                    <a:ext uri="{FF2B5EF4-FFF2-40B4-BE49-F238E27FC236}">
                      <a16:creationId xmlns:a16="http://schemas.microsoft.com/office/drawing/2014/main" id="{7F44F07C-B092-4DC8-B65E-E3344E694ED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95" name="Straight Connector 194">
                  <a:extLst>
                    <a:ext uri="{FF2B5EF4-FFF2-40B4-BE49-F238E27FC236}">
                      <a16:creationId xmlns:a16="http://schemas.microsoft.com/office/drawing/2014/main" id="{B37911B7-9888-41B6-B375-4666B5383F8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84" name="Rectangle 183">
                <a:extLst>
                  <a:ext uri="{FF2B5EF4-FFF2-40B4-BE49-F238E27FC236}">
                    <a16:creationId xmlns:a16="http://schemas.microsoft.com/office/drawing/2014/main" id="{785DA312-68A6-4237-93CD-0840BEE6ACF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5" name="Rectangle 184">
                <a:extLst>
                  <a:ext uri="{FF2B5EF4-FFF2-40B4-BE49-F238E27FC236}">
                    <a16:creationId xmlns:a16="http://schemas.microsoft.com/office/drawing/2014/main" id="{4BD0B885-F744-4024-9B75-AAEEE59110A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6" name="Rectangle 185">
                <a:extLst>
                  <a:ext uri="{FF2B5EF4-FFF2-40B4-BE49-F238E27FC236}">
                    <a16:creationId xmlns:a16="http://schemas.microsoft.com/office/drawing/2014/main" id="{E0584051-EFB7-4E30-88FC-ADC9930781A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80" name="Rectangle 179">
              <a:extLst>
                <a:ext uri="{FF2B5EF4-FFF2-40B4-BE49-F238E27FC236}">
                  <a16:creationId xmlns:a16="http://schemas.microsoft.com/office/drawing/2014/main" id="{3BE5ED85-F890-4378-9D70-281606031B7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Important</a:t>
              </a:r>
              <a:br>
                <a:rPr lang="en-US" sz="600" kern="0" dirty="0">
                  <a:solidFill>
                    <a:sysClr val="windowText" lastClr="000000"/>
                  </a:solidFill>
                  <a:latin typeface="Calibri"/>
                </a:rPr>
              </a:br>
              <a:r>
                <a:rPr lang="en-US" sz="600" kern="0" dirty="0">
                  <a:solidFill>
                    <a:sysClr val="windowText" lastClr="000000"/>
                  </a:solidFill>
                  <a:latin typeface="Calibri"/>
                </a:rPr>
                <a:t>-</a:t>
              </a:r>
              <a:r>
                <a:rPr lang="en-US" sz="600" kern="0" dirty="0" err="1">
                  <a:solidFill>
                    <a:sysClr val="windowText" lastClr="000000"/>
                  </a:solidFill>
                  <a:latin typeface="Calibri"/>
                </a:rPr>
                <a:t>api</a:t>
              </a:r>
              <a:endParaRPr lang="en-US" sz="300" kern="0" dirty="0">
                <a:solidFill>
                  <a:sysClr val="windowText" lastClr="000000"/>
                </a:solidFill>
                <a:latin typeface="Calibri"/>
              </a:endParaRPr>
            </a:p>
          </p:txBody>
        </p:sp>
      </p:grpSp>
      <p:grpSp>
        <p:nvGrpSpPr>
          <p:cNvPr id="196" name="Group 195">
            <a:extLst>
              <a:ext uri="{FF2B5EF4-FFF2-40B4-BE49-F238E27FC236}">
                <a16:creationId xmlns:a16="http://schemas.microsoft.com/office/drawing/2014/main" id="{0D73A1F5-BCD0-4D3B-9A45-1385D03CFF52}"/>
              </a:ext>
            </a:extLst>
          </p:cNvPr>
          <p:cNvGrpSpPr/>
          <p:nvPr/>
        </p:nvGrpSpPr>
        <p:grpSpPr>
          <a:xfrm>
            <a:off x="8552696" y="2124382"/>
            <a:ext cx="721037" cy="444217"/>
            <a:chOff x="3240661" y="1005909"/>
            <a:chExt cx="540854" cy="333210"/>
          </a:xfrm>
        </p:grpSpPr>
        <p:grpSp>
          <p:nvGrpSpPr>
            <p:cNvPr id="197" name="Group 196">
              <a:extLst>
                <a:ext uri="{FF2B5EF4-FFF2-40B4-BE49-F238E27FC236}">
                  <a16:creationId xmlns:a16="http://schemas.microsoft.com/office/drawing/2014/main" id="{0A534B9B-C204-41A3-91E7-5410498B897D}"/>
                </a:ext>
              </a:extLst>
            </p:cNvPr>
            <p:cNvGrpSpPr/>
            <p:nvPr/>
          </p:nvGrpSpPr>
          <p:grpSpPr>
            <a:xfrm>
              <a:off x="3240661" y="1005909"/>
              <a:ext cx="540854" cy="333210"/>
              <a:chOff x="1926169" y="1632181"/>
              <a:chExt cx="540854" cy="333210"/>
            </a:xfrm>
          </p:grpSpPr>
          <p:sp>
            <p:nvSpPr>
              <p:cNvPr id="199" name="Rectangle 198">
                <a:extLst>
                  <a:ext uri="{FF2B5EF4-FFF2-40B4-BE49-F238E27FC236}">
                    <a16:creationId xmlns:a16="http://schemas.microsoft.com/office/drawing/2014/main" id="{855631DB-0031-4062-B91D-9825DABC6B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0" name="Rectangle 199">
                <a:extLst>
                  <a:ext uri="{FF2B5EF4-FFF2-40B4-BE49-F238E27FC236}">
                    <a16:creationId xmlns:a16="http://schemas.microsoft.com/office/drawing/2014/main" id="{23FC5BDB-69BA-4825-B843-675352CF4D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01" name="Group 200">
                <a:extLst>
                  <a:ext uri="{FF2B5EF4-FFF2-40B4-BE49-F238E27FC236}">
                    <a16:creationId xmlns:a16="http://schemas.microsoft.com/office/drawing/2014/main" id="{A2EACB78-D2CD-4DC6-99B0-9C149831EEF3}"/>
                  </a:ext>
                </a:extLst>
              </p:cNvPr>
              <p:cNvGrpSpPr/>
              <p:nvPr/>
            </p:nvGrpSpPr>
            <p:grpSpPr>
              <a:xfrm>
                <a:off x="1989961" y="1665409"/>
                <a:ext cx="413499" cy="266755"/>
                <a:chOff x="1371600" y="2038342"/>
                <a:chExt cx="609600" cy="393263"/>
              </a:xfrm>
            </p:grpSpPr>
            <p:cxnSp>
              <p:nvCxnSpPr>
                <p:cNvPr id="205" name="Straight Connector 204">
                  <a:extLst>
                    <a:ext uri="{FF2B5EF4-FFF2-40B4-BE49-F238E27FC236}">
                      <a16:creationId xmlns:a16="http://schemas.microsoft.com/office/drawing/2014/main" id="{3913A33C-241A-4746-A81C-6EA0EAB5EA1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06" name="Straight Connector 205">
                  <a:extLst>
                    <a:ext uri="{FF2B5EF4-FFF2-40B4-BE49-F238E27FC236}">
                      <a16:creationId xmlns:a16="http://schemas.microsoft.com/office/drawing/2014/main" id="{8782FE33-F115-4A86-A0E7-E632ED9381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07" name="Straight Connector 206">
                  <a:extLst>
                    <a:ext uri="{FF2B5EF4-FFF2-40B4-BE49-F238E27FC236}">
                      <a16:creationId xmlns:a16="http://schemas.microsoft.com/office/drawing/2014/main" id="{67779353-5F33-4358-AC9A-61454CA01E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08" name="Straight Connector 207">
                  <a:extLst>
                    <a:ext uri="{FF2B5EF4-FFF2-40B4-BE49-F238E27FC236}">
                      <a16:creationId xmlns:a16="http://schemas.microsoft.com/office/drawing/2014/main" id="{371BEBFB-33EA-4427-BFB3-55F41EB4E23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09" name="Straight Connector 208">
                  <a:extLst>
                    <a:ext uri="{FF2B5EF4-FFF2-40B4-BE49-F238E27FC236}">
                      <a16:creationId xmlns:a16="http://schemas.microsoft.com/office/drawing/2014/main" id="{1CC786DC-75DF-4539-93EB-D2883814A0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10" name="Straight Connector 209">
                  <a:extLst>
                    <a:ext uri="{FF2B5EF4-FFF2-40B4-BE49-F238E27FC236}">
                      <a16:creationId xmlns:a16="http://schemas.microsoft.com/office/drawing/2014/main" id="{59364805-1019-44F2-BE1C-AFA3904AB9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11" name="Straight Connector 210">
                  <a:extLst>
                    <a:ext uri="{FF2B5EF4-FFF2-40B4-BE49-F238E27FC236}">
                      <a16:creationId xmlns:a16="http://schemas.microsoft.com/office/drawing/2014/main" id="{0C294021-5EDB-4B40-AF5F-6E4176C0668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12" name="Straight Connector 211">
                  <a:extLst>
                    <a:ext uri="{FF2B5EF4-FFF2-40B4-BE49-F238E27FC236}">
                      <a16:creationId xmlns:a16="http://schemas.microsoft.com/office/drawing/2014/main" id="{577951BE-4D25-41D1-88B7-2E4F95BCA98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13" name="Straight Connector 212">
                  <a:extLst>
                    <a:ext uri="{FF2B5EF4-FFF2-40B4-BE49-F238E27FC236}">
                      <a16:creationId xmlns:a16="http://schemas.microsoft.com/office/drawing/2014/main" id="{C30F14F1-CA60-4AF7-8C90-374ABA1DDEA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02" name="Rectangle 201">
                <a:extLst>
                  <a:ext uri="{FF2B5EF4-FFF2-40B4-BE49-F238E27FC236}">
                    <a16:creationId xmlns:a16="http://schemas.microsoft.com/office/drawing/2014/main" id="{D0D8FC81-1753-44BA-99DE-1B815F4C1BB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3" name="Rectangle 202">
                <a:extLst>
                  <a:ext uri="{FF2B5EF4-FFF2-40B4-BE49-F238E27FC236}">
                    <a16:creationId xmlns:a16="http://schemas.microsoft.com/office/drawing/2014/main" id="{16CC0635-E785-42C5-8F4C-798626288B4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4" name="Rectangle 203">
                <a:extLst>
                  <a:ext uri="{FF2B5EF4-FFF2-40B4-BE49-F238E27FC236}">
                    <a16:creationId xmlns:a16="http://schemas.microsoft.com/office/drawing/2014/main" id="{01F3B7EA-3535-428F-AF36-DACC7705194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98" name="Rectangle 197">
              <a:extLst>
                <a:ext uri="{FF2B5EF4-FFF2-40B4-BE49-F238E27FC236}">
                  <a16:creationId xmlns:a16="http://schemas.microsoft.com/office/drawing/2014/main" id="{DEFBF4E9-B817-40BA-867A-64BF5F73729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4" name="Cube 363">
            <a:extLst>
              <a:ext uri="{FF2B5EF4-FFF2-40B4-BE49-F238E27FC236}">
                <a16:creationId xmlns:a16="http://schemas.microsoft.com/office/drawing/2014/main" id="{106D3C4E-A225-4304-91CD-379134416420}"/>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39F5E801-D82B-4A5D-A00E-47F5269ED1A2}"/>
              </a:ext>
            </a:extLst>
          </p:cNvPr>
          <p:cNvGrpSpPr/>
          <p:nvPr/>
        </p:nvGrpSpPr>
        <p:grpSpPr>
          <a:xfrm>
            <a:off x="3574486" y="1925767"/>
            <a:ext cx="1091901" cy="1135670"/>
            <a:chOff x="3574486" y="1925767"/>
            <a:chExt cx="1091901" cy="1135670"/>
          </a:xfrm>
        </p:grpSpPr>
        <p:pic>
          <p:nvPicPr>
            <p:cNvPr id="227" name="Graphic 226">
              <a:extLst>
                <a:ext uri="{FF2B5EF4-FFF2-40B4-BE49-F238E27FC236}">
                  <a16:creationId xmlns:a16="http://schemas.microsoft.com/office/drawing/2014/main" id="{99F2444B-FF30-467B-81DD-853A72775F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482" y="1925767"/>
              <a:ext cx="815908" cy="815908"/>
            </a:xfrm>
            <a:prstGeom prst="rect">
              <a:avLst/>
            </a:prstGeom>
          </p:spPr>
        </p:pic>
        <p:sp>
          <p:nvSpPr>
            <p:cNvPr id="228" name="Rectangle 227">
              <a:extLst>
                <a:ext uri="{FF2B5EF4-FFF2-40B4-BE49-F238E27FC236}">
                  <a16:creationId xmlns:a16="http://schemas.microsoft.com/office/drawing/2014/main" id="{59D0C977-4F32-4376-ACCC-204C07E6B13D}"/>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grpSp>
        <p:nvGrpSpPr>
          <p:cNvPr id="229" name="Group 228">
            <a:extLst>
              <a:ext uri="{FF2B5EF4-FFF2-40B4-BE49-F238E27FC236}">
                <a16:creationId xmlns:a16="http://schemas.microsoft.com/office/drawing/2014/main" id="{B0797773-9EC1-40C8-A8A5-3D2828BEA7A6}"/>
              </a:ext>
            </a:extLst>
          </p:cNvPr>
          <p:cNvGrpSpPr/>
          <p:nvPr/>
        </p:nvGrpSpPr>
        <p:grpSpPr>
          <a:xfrm>
            <a:off x="1276825" y="1727454"/>
            <a:ext cx="1848252" cy="775922"/>
            <a:chOff x="1276825" y="1727454"/>
            <a:chExt cx="1848252" cy="775922"/>
          </a:xfrm>
        </p:grpSpPr>
        <p:pic>
          <p:nvPicPr>
            <p:cNvPr id="230" name="Picture 229">
              <a:extLst>
                <a:ext uri="{FF2B5EF4-FFF2-40B4-BE49-F238E27FC236}">
                  <a16:creationId xmlns:a16="http://schemas.microsoft.com/office/drawing/2014/main" id="{67575DD6-F76C-4246-95B4-867DB1CED8F1}"/>
                </a:ext>
              </a:extLst>
            </p:cNvPr>
            <p:cNvPicPr>
              <a:picLocks noChangeAspect="1"/>
            </p:cNvPicPr>
            <p:nvPr/>
          </p:nvPicPr>
          <p:blipFill>
            <a:blip r:embed="rId2"/>
            <a:stretch>
              <a:fillRect/>
            </a:stretch>
          </p:blipFill>
          <p:spPr>
            <a:xfrm>
              <a:off x="2848699" y="1727454"/>
              <a:ext cx="276378" cy="274620"/>
            </a:xfrm>
            <a:prstGeom prst="rect">
              <a:avLst/>
            </a:prstGeom>
          </p:spPr>
        </p:pic>
        <p:pic>
          <p:nvPicPr>
            <p:cNvPr id="231" name="Picture 230">
              <a:extLst>
                <a:ext uri="{FF2B5EF4-FFF2-40B4-BE49-F238E27FC236}">
                  <a16:creationId xmlns:a16="http://schemas.microsoft.com/office/drawing/2014/main" id="{62AF2648-D486-4351-A6CA-5264DB200F0A}"/>
                </a:ext>
              </a:extLst>
            </p:cNvPr>
            <p:cNvPicPr>
              <a:picLocks noChangeAspect="1"/>
            </p:cNvPicPr>
            <p:nvPr/>
          </p:nvPicPr>
          <p:blipFill>
            <a:blip r:embed="rId14"/>
            <a:stretch>
              <a:fillRect/>
            </a:stretch>
          </p:blipFill>
          <p:spPr>
            <a:xfrm>
              <a:off x="1276825" y="1745719"/>
              <a:ext cx="1586103" cy="527379"/>
            </a:xfrm>
            <a:prstGeom prst="rect">
              <a:avLst/>
            </a:prstGeom>
          </p:spPr>
        </p:pic>
        <p:pic>
          <p:nvPicPr>
            <p:cNvPr id="232" name="Picture 231">
              <a:extLst>
                <a:ext uri="{FF2B5EF4-FFF2-40B4-BE49-F238E27FC236}">
                  <a16:creationId xmlns:a16="http://schemas.microsoft.com/office/drawing/2014/main" id="{D13BEF31-BC92-4A8E-86F4-0AD7584D308E}"/>
                </a:ext>
              </a:extLst>
            </p:cNvPr>
            <p:cNvPicPr>
              <a:picLocks noChangeAspect="1"/>
            </p:cNvPicPr>
            <p:nvPr/>
          </p:nvPicPr>
          <p:blipFill rotWithShape="1">
            <a:blip r:embed="rId9"/>
            <a:srcRect l="3131" t="25788" r="2725" b="20947"/>
            <a:stretch/>
          </p:blipFill>
          <p:spPr>
            <a:xfrm>
              <a:off x="2514152" y="2165563"/>
              <a:ext cx="402499" cy="246154"/>
            </a:xfrm>
            <a:prstGeom prst="rect">
              <a:avLst/>
            </a:prstGeom>
          </p:spPr>
        </p:pic>
        <p:sp>
          <p:nvSpPr>
            <p:cNvPr id="233" name="Rectangle 232">
              <a:extLst>
                <a:ext uri="{FF2B5EF4-FFF2-40B4-BE49-F238E27FC236}">
                  <a16:creationId xmlns:a16="http://schemas.microsoft.com/office/drawing/2014/main" id="{41E3B7E0-608C-443A-87A4-E94A740DA407}"/>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grpSp>
        <p:nvGrpSpPr>
          <p:cNvPr id="360" name="Group 359">
            <a:extLst>
              <a:ext uri="{FF2B5EF4-FFF2-40B4-BE49-F238E27FC236}">
                <a16:creationId xmlns:a16="http://schemas.microsoft.com/office/drawing/2014/main" id="{B32198FB-636C-4B62-9C80-17E61263ADCC}"/>
              </a:ext>
            </a:extLst>
          </p:cNvPr>
          <p:cNvGrpSpPr/>
          <p:nvPr/>
        </p:nvGrpSpPr>
        <p:grpSpPr>
          <a:xfrm>
            <a:off x="4530635" y="1868001"/>
            <a:ext cx="1830342" cy="1195908"/>
            <a:chOff x="4530635" y="1868001"/>
            <a:chExt cx="1830342" cy="1195908"/>
          </a:xfrm>
        </p:grpSpPr>
        <p:pic>
          <p:nvPicPr>
            <p:cNvPr id="361" name="Graphic 360">
              <a:extLst>
                <a:ext uri="{FF2B5EF4-FFF2-40B4-BE49-F238E27FC236}">
                  <a16:creationId xmlns:a16="http://schemas.microsoft.com/office/drawing/2014/main" id="{1B492D1A-C810-4D04-8E37-BDCD3FDEC2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8878" y="1868001"/>
              <a:ext cx="931440" cy="931440"/>
            </a:xfrm>
            <a:prstGeom prst="rect">
              <a:avLst/>
            </a:prstGeom>
          </p:spPr>
        </p:pic>
        <p:sp>
          <p:nvSpPr>
            <p:cNvPr id="362" name="TextBox 361">
              <a:extLst>
                <a:ext uri="{FF2B5EF4-FFF2-40B4-BE49-F238E27FC236}">
                  <a16:creationId xmlns:a16="http://schemas.microsoft.com/office/drawing/2014/main" id="{B11AEF7C-4804-4914-AEE3-00DF8562F898}"/>
                </a:ext>
              </a:extLst>
            </p:cNvPr>
            <p:cNvSpPr txBox="1"/>
            <p:nvPr/>
          </p:nvSpPr>
          <p:spPr>
            <a:xfrm>
              <a:off x="4530635" y="2694577"/>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spTree>
    <p:extLst>
      <p:ext uri="{BB962C8B-B14F-4D97-AF65-F5344CB8AC3E}">
        <p14:creationId xmlns:p14="http://schemas.microsoft.com/office/powerpoint/2010/main" val="363463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60"/>
                                        </p:tgtEl>
                                      </p:cBhvr>
                                    </p:animEffect>
                                    <p:set>
                                      <p:cBhvr>
                                        <p:cTn id="10" dur="1" fill="hold">
                                          <p:stCondLst>
                                            <p:cond delay="499"/>
                                          </p:stCondLst>
                                        </p:cTn>
                                        <p:tgtEl>
                                          <p:spTgt spid="36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6"/>
                                        </p:tgtEl>
                                      </p:cBhvr>
                                    </p:animEffect>
                                    <p:set>
                                      <p:cBhvr>
                                        <p:cTn id="25" dur="1" fill="hold">
                                          <p:stCondLst>
                                            <p:cond delay="499"/>
                                          </p:stCondLst>
                                        </p:cTn>
                                        <p:tgtEl>
                                          <p:spTgt spid="7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17"/>
                                        </p:tgtEl>
                                      </p:cBhvr>
                                    </p:animEffect>
                                    <p:set>
                                      <p:cBhvr>
                                        <p:cTn id="34" dur="1" fill="hold">
                                          <p:stCondLst>
                                            <p:cond delay="499"/>
                                          </p:stCondLst>
                                        </p:cTn>
                                        <p:tgtEl>
                                          <p:spTgt spid="11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35"/>
                                        </p:tgtEl>
                                      </p:cBhvr>
                                    </p:animEffect>
                                    <p:set>
                                      <p:cBhvr>
                                        <p:cTn id="37" dur="1" fill="hold">
                                          <p:stCondLst>
                                            <p:cond delay="499"/>
                                          </p:stCondLst>
                                        </p:cTn>
                                        <p:tgtEl>
                                          <p:spTgt spid="13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3"/>
                                        </p:tgtEl>
                                      </p:cBhvr>
                                    </p:animEffect>
                                    <p:set>
                                      <p:cBhvr>
                                        <p:cTn id="40" dur="1" fill="hold">
                                          <p:stCondLst>
                                            <p:cond delay="499"/>
                                          </p:stCondLst>
                                        </p:cTn>
                                        <p:tgtEl>
                                          <p:spTgt spid="15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7"/>
                                        </p:tgtEl>
                                      </p:cBhvr>
                                    </p:animEffect>
                                    <p:set>
                                      <p:cBhvr>
                                        <p:cTn id="43" dur="1" fill="hold">
                                          <p:stCondLst>
                                            <p:cond delay="499"/>
                                          </p:stCondLst>
                                        </p:cTn>
                                        <p:tgtEl>
                                          <p:spTgt spid="17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8"/>
                                        </p:tgtEl>
                                      </p:cBhvr>
                                    </p:animEffect>
                                    <p:set>
                                      <p:cBhvr>
                                        <p:cTn id="46" dur="1" fill="hold">
                                          <p:stCondLst>
                                            <p:cond delay="499"/>
                                          </p:stCondLst>
                                        </p:cTn>
                                        <p:tgtEl>
                                          <p:spTgt spid="17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96"/>
                                        </p:tgtEl>
                                      </p:cBhvr>
                                    </p:animEffect>
                                    <p:set>
                                      <p:cBhvr>
                                        <p:cTn id="49" dur="1" fill="hold">
                                          <p:stCondLst>
                                            <p:cond delay="499"/>
                                          </p:stCondLst>
                                        </p:cTn>
                                        <p:tgtEl>
                                          <p:spTgt spid="196"/>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23"/>
                                        </p:tgtEl>
                                      </p:cBhvr>
                                    </p:animEffect>
                                    <p:set>
                                      <p:cBhvr>
                                        <p:cTn id="52" dur="1" fill="hold">
                                          <p:stCondLst>
                                            <p:cond delay="499"/>
                                          </p:stCondLst>
                                        </p:cTn>
                                        <p:tgtEl>
                                          <p:spTgt spid="32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26"/>
                                        </p:tgtEl>
                                      </p:cBhvr>
                                    </p:animEffect>
                                    <p:set>
                                      <p:cBhvr>
                                        <p:cTn id="55" dur="1" fill="hold">
                                          <p:stCondLst>
                                            <p:cond delay="499"/>
                                          </p:stCondLst>
                                        </p:cTn>
                                        <p:tgtEl>
                                          <p:spTgt spid="2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29"/>
                                        </p:tgtEl>
                                      </p:cBhvr>
                                    </p:animEffect>
                                    <p:set>
                                      <p:cBhvr>
                                        <p:cTn id="58" dur="1" fill="hold">
                                          <p:stCondLst>
                                            <p:cond delay="499"/>
                                          </p:stCondLst>
                                        </p:cTn>
                                        <p:tgtEl>
                                          <p:spTgt spid="229"/>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364"/>
                                        </p:tgtEl>
                                      </p:cBhvr>
                                    </p:animEffect>
                                    <p:set>
                                      <p:cBhvr>
                                        <p:cTn id="61" dur="1" fill="hold">
                                          <p:stCondLst>
                                            <p:cond delay="499"/>
                                          </p:stCondLst>
                                        </p:cTn>
                                        <p:tgtEl>
                                          <p:spTgt spid="3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3" grpId="0" animBg="1"/>
      <p:bldP spid="3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296">
            <a:extLst>
              <a:ext uri="{FF2B5EF4-FFF2-40B4-BE49-F238E27FC236}">
                <a16:creationId xmlns:a16="http://schemas.microsoft.com/office/drawing/2014/main" id="{31423449-D9EA-4991-9292-8B17B3E4033E}"/>
              </a:ext>
            </a:extLst>
          </p:cNvPr>
          <p:cNvSpPr/>
          <p:nvPr/>
        </p:nvSpPr>
        <p:spPr>
          <a:xfrm>
            <a:off x="1864986" y="396410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6" name="Rectangle 295">
            <a:extLst>
              <a:ext uri="{FF2B5EF4-FFF2-40B4-BE49-F238E27FC236}">
                <a16:creationId xmlns:a16="http://schemas.microsoft.com/office/drawing/2014/main" id="{EA5696EE-DB00-4362-9E82-AF37115DF9D7}"/>
              </a:ext>
            </a:extLst>
          </p:cNvPr>
          <p:cNvSpPr/>
          <p:nvPr/>
        </p:nvSpPr>
        <p:spPr>
          <a:xfrm>
            <a:off x="1635667" y="387306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5" name="Rectangle 294">
            <a:extLst>
              <a:ext uri="{FF2B5EF4-FFF2-40B4-BE49-F238E27FC236}">
                <a16:creationId xmlns:a16="http://schemas.microsoft.com/office/drawing/2014/main" id="{C2898373-1E80-4B9E-ABE4-12F8663F546A}"/>
              </a:ext>
            </a:extLst>
          </p:cNvPr>
          <p:cNvSpPr/>
          <p:nvPr/>
        </p:nvSpPr>
        <p:spPr>
          <a:xfrm>
            <a:off x="1406348" y="378203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endCxn id="27" idx="1"/>
          </p:cNvCxnSpPr>
          <p:nvPr/>
        </p:nvCxnSpPr>
        <p:spPr>
          <a:xfrm>
            <a:off x="3191957"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574486"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a:endCxn id="29" idx="2"/>
          </p:cNvCxnSpPr>
          <p:nvPr/>
        </p:nvCxnSpPr>
        <p:spPr>
          <a:xfrm flipV="1">
            <a:off x="5454598" y="2799441"/>
            <a:ext cx="0" cy="204362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4530635" y="1296307"/>
            <a:ext cx="1830342" cy="1503134"/>
            <a:chOff x="4530635" y="1296307"/>
            <a:chExt cx="1830342" cy="1503134"/>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1296307"/>
              <a:ext cx="1830342" cy="646331"/>
            </a:xfrm>
            <a:prstGeom prst="rect">
              <a:avLst/>
            </a:prstGeom>
            <a:noFill/>
          </p:spPr>
          <p:txBody>
            <a:bodyPr wrap="square" rtlCol="0">
              <a:spAutoFit/>
            </a:bodyPr>
            <a:lstStyle/>
            <a:p>
              <a:pPr algn="ctr"/>
              <a:r>
                <a:rPr lang="en-US" sz="1200" dirty="0"/>
                <a:t>ACR</a:t>
              </a:r>
              <a:br>
                <a:rPr lang="en-US" sz="1200" dirty="0"/>
              </a:br>
              <a:r>
                <a:rPr lang="en-US" sz="1200" dirty="0"/>
                <a:t>jengademos.azurecr.io</a:t>
              </a:r>
            </a:p>
            <a:p>
              <a:pPr algn="ctr"/>
              <a:r>
                <a:rPr lang="en-US" sz="1200" dirty="0"/>
                <a:t>Geo-replicated</a:t>
              </a:r>
            </a:p>
          </p:txBody>
        </p:sp>
      </p:grp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1276825" y="1727454"/>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2"/>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3"/>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4"/>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7" name="Picture 10" descr="https://wiki.jenkins-ci.org/download/attachments/2916393/logo-title.png?version=1&amp;modificationDate=1302753947000">
            <a:extLst>
              <a:ext uri="{FF2B5EF4-FFF2-40B4-BE49-F238E27FC236}">
                <a16:creationId xmlns:a16="http://schemas.microsoft.com/office/drawing/2014/main" id="{6251D5B4-8A50-464E-9366-78760E5136B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61041" y="4367564"/>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75603" y="5113627"/>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824105"/>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p:txBody>
          <a:bodyPr/>
          <a:lstStyle/>
          <a:p>
            <a:r>
              <a:rPr lang="en-US" dirty="0"/>
              <a:t>Demo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4"/>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9192" y="4305575"/>
            <a:ext cx="613244" cy="613244"/>
          </a:xfrm>
          <a:prstGeom prst="rect">
            <a:avLst/>
          </a:prstGeom>
        </p:spPr>
      </p:pic>
      <p:sp>
        <p:nvSpPr>
          <p:cNvPr id="577" name="Multiplication Sign 576">
            <a:extLst>
              <a:ext uri="{FF2B5EF4-FFF2-40B4-BE49-F238E27FC236}">
                <a16:creationId xmlns:a16="http://schemas.microsoft.com/office/drawing/2014/main" id="{9D479AD5-60D1-468C-9EE0-785003A8BB23}"/>
              </a:ext>
            </a:extLst>
          </p:cNvPr>
          <p:cNvSpPr/>
          <p:nvPr/>
        </p:nvSpPr>
        <p:spPr bwMode="auto">
          <a:xfrm>
            <a:off x="8460854" y="1736326"/>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8" name="Multiplication Sign 577">
            <a:extLst>
              <a:ext uri="{FF2B5EF4-FFF2-40B4-BE49-F238E27FC236}">
                <a16:creationId xmlns:a16="http://schemas.microsoft.com/office/drawing/2014/main" id="{CBA46379-CC9F-4686-8086-BEFC86A039C8}"/>
              </a:ext>
            </a:extLst>
          </p:cNvPr>
          <p:cNvSpPr/>
          <p:nvPr/>
        </p:nvSpPr>
        <p:spPr bwMode="auto">
          <a:xfrm>
            <a:off x="10146674" y="3418350"/>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0" name="Multiplication Sign 579">
            <a:extLst>
              <a:ext uri="{FF2B5EF4-FFF2-40B4-BE49-F238E27FC236}">
                <a16:creationId xmlns:a16="http://schemas.microsoft.com/office/drawing/2014/main" id="{1EBC1069-281B-4A14-B7D9-A9E32FE3A524}"/>
              </a:ext>
            </a:extLst>
          </p:cNvPr>
          <p:cNvSpPr/>
          <p:nvPr/>
        </p:nvSpPr>
        <p:spPr bwMode="auto">
          <a:xfrm>
            <a:off x="8443537" y="4568071"/>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1" name="Multiplication Sign 580">
            <a:extLst>
              <a:ext uri="{FF2B5EF4-FFF2-40B4-BE49-F238E27FC236}">
                <a16:creationId xmlns:a16="http://schemas.microsoft.com/office/drawing/2014/main" id="{78D8BBA0-5246-4C57-812C-ECF367292CFE}"/>
              </a:ext>
            </a:extLst>
          </p:cNvPr>
          <p:cNvSpPr/>
          <p:nvPr/>
        </p:nvSpPr>
        <p:spPr bwMode="auto">
          <a:xfrm>
            <a:off x="9350527" y="139340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2" name="Multiplication Sign 581">
            <a:extLst>
              <a:ext uri="{FF2B5EF4-FFF2-40B4-BE49-F238E27FC236}">
                <a16:creationId xmlns:a16="http://schemas.microsoft.com/office/drawing/2014/main" id="{D8B37204-AD7A-432F-B19E-30FD432BE9B7}"/>
              </a:ext>
            </a:extLst>
          </p:cNvPr>
          <p:cNvSpPr/>
          <p:nvPr/>
        </p:nvSpPr>
        <p:spPr bwMode="auto">
          <a:xfrm>
            <a:off x="9385058" y="424885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3" name="Multiplication Sign 582">
            <a:extLst>
              <a:ext uri="{FF2B5EF4-FFF2-40B4-BE49-F238E27FC236}">
                <a16:creationId xmlns:a16="http://schemas.microsoft.com/office/drawing/2014/main" id="{1CC6162C-2ACC-4E04-818C-834055DAE077}"/>
              </a:ext>
            </a:extLst>
          </p:cNvPr>
          <p:cNvSpPr/>
          <p:nvPr/>
        </p:nvSpPr>
        <p:spPr bwMode="auto">
          <a:xfrm>
            <a:off x="10085589" y="2757336"/>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Multiplication Sign 583">
            <a:extLst>
              <a:ext uri="{FF2B5EF4-FFF2-40B4-BE49-F238E27FC236}">
                <a16:creationId xmlns:a16="http://schemas.microsoft.com/office/drawing/2014/main" id="{1A9F971A-3490-4183-857F-8A9061830ED2}"/>
              </a:ext>
            </a:extLst>
          </p:cNvPr>
          <p:cNvSpPr/>
          <p:nvPr/>
        </p:nvSpPr>
        <p:spPr bwMode="auto">
          <a:xfrm>
            <a:off x="10067127" y="5645612"/>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BAA7F5AA-1B23-4103-AB91-9A5F3EC2B81F}"/>
              </a:ext>
            </a:extLst>
          </p:cNvPr>
          <p:cNvSpPr/>
          <p:nvPr/>
        </p:nvSpPr>
        <p:spPr>
          <a:xfrm>
            <a:off x="1383361" y="6153423"/>
            <a:ext cx="811440" cy="415498"/>
          </a:xfrm>
          <a:prstGeom prst="rect">
            <a:avLst/>
          </a:prstGeom>
        </p:spPr>
        <p:txBody>
          <a:bodyPr wrap="none">
            <a:spAutoFit/>
          </a:bodyPr>
          <a:lstStyle/>
          <a:p>
            <a:pPr algn="ctr"/>
            <a:r>
              <a:rPr lang="en-US" sz="1000" dirty="0">
                <a:solidFill>
                  <a:sysClr val="windowText" lastClr="000000"/>
                </a:solidFill>
                <a:ea typeface="Segoe UI" pitchFamily="34" charset="0"/>
                <a:cs typeface="Segoe UI" pitchFamily="34" charset="0"/>
              </a:rPr>
              <a:t>Important </a:t>
            </a:r>
          </a:p>
          <a:p>
            <a:pPr algn="ctr"/>
            <a:r>
              <a:rPr lang="en-US" sz="1000" dirty="0">
                <a:solidFill>
                  <a:sysClr val="windowText" lastClr="000000"/>
                </a:solidFill>
                <a:cs typeface="Segoe UI" pitchFamily="34" charset="0"/>
              </a:rPr>
              <a:t>Storage</a:t>
            </a:r>
            <a:endParaRPr lang="en-US" sz="1000" dirty="0">
              <a:solidFill>
                <a:sysClr val="windowText" lastClr="000000"/>
              </a:solidFill>
            </a:endParaRPr>
          </a:p>
        </p:txBody>
      </p:sp>
    </p:spTree>
    <p:extLst>
      <p:ext uri="{BB962C8B-B14F-4D97-AF65-F5344CB8AC3E}">
        <p14:creationId xmlns:p14="http://schemas.microsoft.com/office/powerpoint/2010/main" val="4144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49"/>
                                        </p:tgtEl>
                                      </p:cBhvr>
                                    </p:animEffect>
                                    <p:set>
                                      <p:cBhvr>
                                        <p:cTn id="41" dur="1" fill="hold">
                                          <p:stCondLst>
                                            <p:cond delay="499"/>
                                          </p:stCondLst>
                                        </p:cTn>
                                        <p:tgtEl>
                                          <p:spTgt spid="34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41"/>
                                        </p:tgtEl>
                                      </p:cBhvr>
                                    </p:animEffect>
                                    <p:set>
                                      <p:cBhvr>
                                        <p:cTn id="47" dur="1" fill="hold">
                                          <p:stCondLst>
                                            <p:cond delay="499"/>
                                          </p:stCondLst>
                                        </p:cTn>
                                        <p:tgtEl>
                                          <p:spTgt spid="3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5"/>
                                        </p:tgtEl>
                                      </p:cBhvr>
                                    </p:animEffect>
                                    <p:set>
                                      <p:cBhvr>
                                        <p:cTn id="50" dur="1" fill="hold">
                                          <p:stCondLst>
                                            <p:cond delay="499"/>
                                          </p:stCondLst>
                                        </p:cTn>
                                        <p:tgtEl>
                                          <p:spTgt spid="34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6"/>
                                        </p:tgtEl>
                                      </p:cBhvr>
                                    </p:animEffect>
                                    <p:set>
                                      <p:cBhvr>
                                        <p:cTn id="53" dur="1" fill="hold">
                                          <p:stCondLst>
                                            <p:cond delay="499"/>
                                          </p:stCondLst>
                                        </p:cTn>
                                        <p:tgtEl>
                                          <p:spTgt spid="3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7"/>
                                        </p:tgtEl>
                                      </p:cBhvr>
                                    </p:animEffect>
                                    <p:set>
                                      <p:cBhvr>
                                        <p:cTn id="56" dur="1" fill="hold">
                                          <p:stCondLst>
                                            <p:cond delay="499"/>
                                          </p:stCondLst>
                                        </p:cTn>
                                        <p:tgtEl>
                                          <p:spTgt spid="34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8"/>
                                        </p:tgtEl>
                                      </p:cBhvr>
                                    </p:animEffect>
                                    <p:set>
                                      <p:cBhvr>
                                        <p:cTn id="59" dur="1" fill="hold">
                                          <p:stCondLst>
                                            <p:cond delay="499"/>
                                          </p:stCondLst>
                                        </p:cTn>
                                        <p:tgtEl>
                                          <p:spTgt spid="34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100"/>
                                        <p:tgtEl>
                                          <p:spTgt spid="80"/>
                                        </p:tgtEl>
                                      </p:cBhvr>
                                    </p:animEffect>
                                  </p:childTnLst>
                                </p:cTn>
                              </p:par>
                              <p:par>
                                <p:cTn id="67" presetID="10"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
                                        <p:tgtEl>
                                          <p:spTgt spid="322"/>
                                        </p:tgtEl>
                                      </p:cBhvr>
                                    </p:animEffect>
                                  </p:childTnLst>
                                </p:cTn>
                              </p:par>
                            </p:childTnLst>
                          </p:cTn>
                        </p:par>
                        <p:par>
                          <p:cTn id="70" fill="hold">
                            <p:stCondLst>
                              <p:cond delay="600"/>
                            </p:stCondLst>
                            <p:childTnLst>
                              <p:par>
                                <p:cTn id="71" presetID="10" presetClass="entr" presetSubtype="0" fill="hold" nodeType="afterEffect">
                                  <p:stCondLst>
                                    <p:cond delay="0"/>
                                  </p:stCondLst>
                                  <p:childTnLst>
                                    <p:set>
                                      <p:cBhvr>
                                        <p:cTn id="72" dur="1" fill="hold">
                                          <p:stCondLst>
                                            <p:cond delay="0"/>
                                          </p:stCondLst>
                                        </p:cTn>
                                        <p:tgtEl>
                                          <p:spTgt spid="575"/>
                                        </p:tgtEl>
                                        <p:attrNameLst>
                                          <p:attrName>style.visibility</p:attrName>
                                        </p:attrNameLst>
                                      </p:cBhvr>
                                      <p:to>
                                        <p:strVal val="visible"/>
                                      </p:to>
                                    </p:set>
                                    <p:animEffect transition="in" filter="fade">
                                      <p:cBhvr>
                                        <p:cTn id="73" dur="100"/>
                                        <p:tgtEl>
                                          <p:spTgt spid="57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fade">
                                      <p:cBhvr>
                                        <p:cTn id="76" dur="100"/>
                                        <p:tgtEl>
                                          <p:spTgt spid="325"/>
                                        </p:tgtEl>
                                      </p:cBhvr>
                                    </p:animEffect>
                                  </p:childTnLst>
                                </p:cTn>
                              </p:par>
                            </p:childTnLst>
                          </p:cTn>
                        </p:par>
                        <p:par>
                          <p:cTn id="77" fill="hold">
                            <p:stCondLst>
                              <p:cond delay="700"/>
                            </p:stCondLst>
                            <p:childTnLst>
                              <p:par>
                                <p:cTn id="78" presetID="10" presetClass="entr" presetSubtype="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
                                        <p:tgtEl>
                                          <p:spTgt spid="20"/>
                                        </p:tgtEl>
                                      </p:cBhvr>
                                    </p:animEffect>
                                  </p:childTnLst>
                                </p:cTn>
                              </p:par>
                            </p:childTnLst>
                          </p:cTn>
                        </p:par>
                        <p:par>
                          <p:cTn id="81" fill="hold">
                            <p:stCondLst>
                              <p:cond delay="800"/>
                            </p:stCondLst>
                            <p:childTnLst>
                              <p:par>
                                <p:cTn id="82" presetID="14" presetClass="entr" presetSubtype="10" fill="hold" grpId="0" nodeType="afterEffect">
                                  <p:stCondLst>
                                    <p:cond delay="0"/>
                                  </p:stCondLst>
                                  <p:childTnLst>
                                    <p:set>
                                      <p:cBhvr>
                                        <p:cTn id="83" dur="1" fill="hold">
                                          <p:stCondLst>
                                            <p:cond delay="0"/>
                                          </p:stCondLst>
                                        </p:cTn>
                                        <p:tgtEl>
                                          <p:spTgt spid="323"/>
                                        </p:tgtEl>
                                        <p:attrNameLst>
                                          <p:attrName>style.visibility</p:attrName>
                                        </p:attrNameLst>
                                      </p:cBhvr>
                                      <p:to>
                                        <p:strVal val="visible"/>
                                      </p:to>
                                    </p:set>
                                    <p:animEffect transition="in" filter="randombar(horizontal)">
                                      <p:cBhvr>
                                        <p:cTn id="84" dur="100"/>
                                        <p:tgtEl>
                                          <p:spTgt spid="323"/>
                                        </p:tgtEl>
                                      </p:cBhvr>
                                    </p:animEffect>
                                  </p:childTnLst>
                                </p:cTn>
                              </p:par>
                            </p:childTnLst>
                          </p:cTn>
                        </p:par>
                        <p:par>
                          <p:cTn id="85" fill="hold">
                            <p:stCondLst>
                              <p:cond delay="900"/>
                            </p:stCondLst>
                            <p:childTnLst>
                              <p:par>
                                <p:cTn id="86" presetID="22" presetClass="entr" presetSubtype="8" fill="hold"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100"/>
                                        <p:tgtEl>
                                          <p:spTgt spid="4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
                                        <p:tgtEl>
                                          <p:spTgt spid="21"/>
                                        </p:tgtEl>
                                      </p:cBhvr>
                                    </p:animEffect>
                                  </p:childTnLst>
                                </p:cTn>
                              </p:par>
                            </p:childTnLst>
                          </p:cTn>
                        </p:par>
                        <p:par>
                          <p:cTn id="93" fill="hold">
                            <p:stCondLst>
                              <p:cond delay="1100"/>
                            </p:stCondLst>
                            <p:childTnLst>
                              <p:par>
                                <p:cTn id="94" presetID="22" presetClass="entr" presetSubtype="8" fill="hold"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100"/>
                                        <p:tgtEl>
                                          <p:spTgt spid="44"/>
                                        </p:tgtEl>
                                      </p:cBhvr>
                                    </p:animEffect>
                                  </p:childTnLst>
                                </p:cTn>
                              </p:par>
                            </p:childTnLst>
                          </p:cTn>
                        </p:par>
                        <p:par>
                          <p:cTn id="97" fill="hold">
                            <p:stCondLst>
                              <p:cond delay="1200"/>
                            </p:stCondLst>
                            <p:childTnLst>
                              <p:par>
                                <p:cTn id="98" presetID="14" presetClass="entr" presetSubtype="10"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randombar(horizontal)">
                                      <p:cBhvr>
                                        <p:cTn id="100" dur="100"/>
                                        <p:tgtEl>
                                          <p:spTgt spid="39"/>
                                        </p:tgtEl>
                                      </p:cBhvr>
                                    </p:animEffect>
                                  </p:childTnLst>
                                </p:cTn>
                              </p:par>
                            </p:childTnLst>
                          </p:cTn>
                        </p:par>
                        <p:par>
                          <p:cTn id="101" fill="hold">
                            <p:stCondLst>
                              <p:cond delay="1300"/>
                            </p:stCondLst>
                            <p:childTnLst>
                              <p:par>
                                <p:cTn id="102" presetID="10" presetClass="entr" presetSubtype="0" fill="hold" nodeType="after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100"/>
                                        <p:tgtEl>
                                          <p:spTgt spid="75"/>
                                        </p:tgtEl>
                                      </p:cBhvr>
                                    </p:animEffect>
                                  </p:childTnLst>
                                </p:cTn>
                              </p:par>
                            </p:childTnLst>
                          </p:cTn>
                        </p:par>
                        <p:par>
                          <p:cTn id="105" fill="hold">
                            <p:stCondLst>
                              <p:cond delay="1400"/>
                            </p:stCondLst>
                            <p:childTnLst>
                              <p:par>
                                <p:cTn id="106" presetID="10" presetClass="entr" presetSubtype="0"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100"/>
                                        <p:tgtEl>
                                          <p:spTgt spid="76"/>
                                        </p:tgtEl>
                                      </p:cBhvr>
                                    </p:animEffect>
                                  </p:childTnLst>
                                </p:cTn>
                              </p:par>
                            </p:childTnLst>
                          </p:cTn>
                        </p:par>
                        <p:par>
                          <p:cTn id="109" fill="hold">
                            <p:stCondLst>
                              <p:cond delay="1500"/>
                            </p:stCondLst>
                            <p:childTnLst>
                              <p:par>
                                <p:cTn id="110" presetID="14" presetClass="entr" presetSubtype="10" fill="hold" nodeType="afterEffect">
                                  <p:stCondLst>
                                    <p:cond delay="0"/>
                                  </p:stCondLst>
                                  <p:childTnLst>
                                    <p:set>
                                      <p:cBhvr>
                                        <p:cTn id="111" dur="1" fill="hold">
                                          <p:stCondLst>
                                            <p:cond delay="0"/>
                                          </p:stCondLst>
                                        </p:cTn>
                                        <p:tgtEl>
                                          <p:spTgt spid="372"/>
                                        </p:tgtEl>
                                        <p:attrNameLst>
                                          <p:attrName>style.visibility</p:attrName>
                                        </p:attrNameLst>
                                      </p:cBhvr>
                                      <p:to>
                                        <p:strVal val="visible"/>
                                      </p:to>
                                    </p:set>
                                    <p:animEffect transition="in" filter="randombar(horizontal)">
                                      <p:cBhvr>
                                        <p:cTn id="112" dur="100"/>
                                        <p:tgtEl>
                                          <p:spTgt spid="372"/>
                                        </p:tgtEl>
                                      </p:cBhvr>
                                    </p:animEffect>
                                  </p:childTnLst>
                                </p:cTn>
                              </p:par>
                            </p:childTnLst>
                          </p:cTn>
                        </p:par>
                        <p:par>
                          <p:cTn id="113" fill="hold">
                            <p:stCondLst>
                              <p:cond delay="1600"/>
                            </p:stCondLst>
                            <p:childTnLst>
                              <p:par>
                                <p:cTn id="114" presetID="14" presetClass="entr" presetSubtype="10" fill="hold" nodeType="afterEffect">
                                  <p:stCondLst>
                                    <p:cond delay="0"/>
                                  </p:stCondLst>
                                  <p:childTnLst>
                                    <p:set>
                                      <p:cBhvr>
                                        <p:cTn id="115" dur="1" fill="hold">
                                          <p:stCondLst>
                                            <p:cond delay="0"/>
                                          </p:stCondLst>
                                        </p:cTn>
                                        <p:tgtEl>
                                          <p:spTgt spid="408"/>
                                        </p:tgtEl>
                                        <p:attrNameLst>
                                          <p:attrName>style.visibility</p:attrName>
                                        </p:attrNameLst>
                                      </p:cBhvr>
                                      <p:to>
                                        <p:strVal val="visible"/>
                                      </p:to>
                                    </p:set>
                                    <p:animEffect transition="in" filter="randombar(horizontal)">
                                      <p:cBhvr>
                                        <p:cTn id="116" dur="100"/>
                                        <p:tgtEl>
                                          <p:spTgt spid="408"/>
                                        </p:tgtEl>
                                      </p:cBhvr>
                                    </p:animEffect>
                                  </p:childTnLst>
                                </p:cTn>
                              </p:par>
                            </p:childTnLst>
                          </p:cTn>
                        </p:par>
                        <p:par>
                          <p:cTn id="117" fill="hold">
                            <p:stCondLst>
                              <p:cond delay="1700"/>
                            </p:stCondLst>
                            <p:childTnLst>
                              <p:par>
                                <p:cTn id="118" presetID="14" presetClass="entr" presetSubtype="10" fill="hold" nodeType="afterEffect">
                                  <p:stCondLst>
                                    <p:cond delay="0"/>
                                  </p:stCondLst>
                                  <p:childTnLst>
                                    <p:set>
                                      <p:cBhvr>
                                        <p:cTn id="119" dur="1" fill="hold">
                                          <p:stCondLst>
                                            <p:cond delay="0"/>
                                          </p:stCondLst>
                                        </p:cTn>
                                        <p:tgtEl>
                                          <p:spTgt spid="354"/>
                                        </p:tgtEl>
                                        <p:attrNameLst>
                                          <p:attrName>style.visibility</p:attrName>
                                        </p:attrNameLst>
                                      </p:cBhvr>
                                      <p:to>
                                        <p:strVal val="visible"/>
                                      </p:to>
                                    </p:set>
                                    <p:animEffect transition="in" filter="randombar(horizontal)">
                                      <p:cBhvr>
                                        <p:cTn id="120" dur="100"/>
                                        <p:tgtEl>
                                          <p:spTgt spid="354"/>
                                        </p:tgtEl>
                                      </p:cBhvr>
                                    </p:animEffect>
                                  </p:childTnLst>
                                </p:cTn>
                              </p:par>
                            </p:childTnLst>
                          </p:cTn>
                        </p:par>
                        <p:par>
                          <p:cTn id="121" fill="hold">
                            <p:stCondLst>
                              <p:cond delay="1800"/>
                            </p:stCondLst>
                            <p:childTnLst>
                              <p:par>
                                <p:cTn id="122" presetID="14" presetClass="entr" presetSubtype="10" fill="hold" nodeType="afterEffect">
                                  <p:stCondLst>
                                    <p:cond delay="0"/>
                                  </p:stCondLst>
                                  <p:childTnLst>
                                    <p:set>
                                      <p:cBhvr>
                                        <p:cTn id="123" dur="1" fill="hold">
                                          <p:stCondLst>
                                            <p:cond delay="0"/>
                                          </p:stCondLst>
                                        </p:cTn>
                                        <p:tgtEl>
                                          <p:spTgt spid="390"/>
                                        </p:tgtEl>
                                        <p:attrNameLst>
                                          <p:attrName>style.visibility</p:attrName>
                                        </p:attrNameLst>
                                      </p:cBhvr>
                                      <p:to>
                                        <p:strVal val="visible"/>
                                      </p:to>
                                    </p:set>
                                    <p:animEffect transition="in" filter="randombar(horizontal)">
                                      <p:cBhvr>
                                        <p:cTn id="124" dur="100"/>
                                        <p:tgtEl>
                                          <p:spTgt spid="390"/>
                                        </p:tgtEl>
                                      </p:cBhvr>
                                    </p:animEffect>
                                  </p:childTnLst>
                                </p:cTn>
                              </p:par>
                            </p:childTnLst>
                          </p:cTn>
                        </p:par>
                        <p:par>
                          <p:cTn id="125" fill="hold">
                            <p:stCondLst>
                              <p:cond delay="1900"/>
                            </p:stCondLst>
                            <p:childTnLst>
                              <p:par>
                                <p:cTn id="126" presetID="14" presetClass="entr" presetSubtype="10" fill="hold" nodeType="afterEffect">
                                  <p:stCondLst>
                                    <p:cond delay="0"/>
                                  </p:stCondLst>
                                  <p:childTnLst>
                                    <p:set>
                                      <p:cBhvr>
                                        <p:cTn id="127" dur="1" fill="hold">
                                          <p:stCondLst>
                                            <p:cond delay="0"/>
                                          </p:stCondLst>
                                        </p:cTn>
                                        <p:tgtEl>
                                          <p:spTgt spid="426"/>
                                        </p:tgtEl>
                                        <p:attrNameLst>
                                          <p:attrName>style.visibility</p:attrName>
                                        </p:attrNameLst>
                                      </p:cBhvr>
                                      <p:to>
                                        <p:strVal val="visible"/>
                                      </p:to>
                                    </p:set>
                                    <p:animEffect transition="in" filter="randombar(horizontal)">
                                      <p:cBhvr>
                                        <p:cTn id="128" dur="100"/>
                                        <p:tgtEl>
                                          <p:spTgt spid="426"/>
                                        </p:tgtEl>
                                      </p:cBhvr>
                                    </p:animEffect>
                                  </p:childTnLst>
                                </p:cTn>
                              </p:par>
                            </p:childTnLst>
                          </p:cTn>
                        </p:par>
                        <p:par>
                          <p:cTn id="129" fill="hold">
                            <p:stCondLst>
                              <p:cond delay="2000"/>
                            </p:stCondLst>
                            <p:childTnLst>
                              <p:par>
                                <p:cTn id="130" presetID="14" presetClass="entr" presetSubtype="10" fill="hold" nodeType="afterEffect">
                                  <p:stCondLst>
                                    <p:cond delay="0"/>
                                  </p:stCondLst>
                                  <p:childTnLst>
                                    <p:set>
                                      <p:cBhvr>
                                        <p:cTn id="131" dur="1" fill="hold">
                                          <p:stCondLst>
                                            <p:cond delay="0"/>
                                          </p:stCondLst>
                                        </p:cTn>
                                        <p:tgtEl>
                                          <p:spTgt spid="444"/>
                                        </p:tgtEl>
                                        <p:attrNameLst>
                                          <p:attrName>style.visibility</p:attrName>
                                        </p:attrNameLst>
                                      </p:cBhvr>
                                      <p:to>
                                        <p:strVal val="visible"/>
                                      </p:to>
                                    </p:set>
                                    <p:animEffect transition="in" filter="randombar(horizontal)">
                                      <p:cBhvr>
                                        <p:cTn id="132" dur="100"/>
                                        <p:tgtEl>
                                          <p:spTgt spid="4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40"/>
                                        </p:tgtEl>
                                        <p:attrNameLst>
                                          <p:attrName>style.visibility</p:attrName>
                                        </p:attrNameLst>
                                      </p:cBhvr>
                                      <p:to>
                                        <p:strVal val="visible"/>
                                      </p:to>
                                    </p:set>
                                    <p:animEffect transition="in" filter="wipe(right)">
                                      <p:cBhvr>
                                        <p:cTn id="137" dur="500"/>
                                        <p:tgtEl>
                                          <p:spTgt spid="340"/>
                                        </p:tgtEl>
                                      </p:cBhvr>
                                    </p:animEffect>
                                  </p:childTnLst>
                                </p:cTn>
                              </p:par>
                            </p:childTnLst>
                          </p:cTn>
                        </p:par>
                        <p:par>
                          <p:cTn id="138" fill="hold">
                            <p:stCondLst>
                              <p:cond delay="500"/>
                            </p:stCondLst>
                            <p:childTnLst>
                              <p:par>
                                <p:cTn id="139" presetID="10" presetClass="entr" presetSubtype="0" fill="hold" nodeType="afterEffect">
                                  <p:stCondLst>
                                    <p:cond delay="0"/>
                                  </p:stCondLst>
                                  <p:childTnLst>
                                    <p:set>
                                      <p:cBhvr>
                                        <p:cTn id="140" dur="1" fill="hold">
                                          <p:stCondLst>
                                            <p:cond delay="0"/>
                                          </p:stCondLst>
                                        </p:cTn>
                                        <p:tgtEl>
                                          <p:spTgt spid="326"/>
                                        </p:tgtEl>
                                        <p:attrNameLst>
                                          <p:attrName>style.visibility</p:attrName>
                                        </p:attrNameLst>
                                      </p:cBhvr>
                                      <p:to>
                                        <p:strVal val="visible"/>
                                      </p:to>
                                    </p:set>
                                    <p:animEffect transition="in" filter="fade">
                                      <p:cBhvr>
                                        <p:cTn id="141" dur="200"/>
                                        <p:tgtEl>
                                          <p:spTgt spid="326"/>
                                        </p:tgtEl>
                                      </p:cBhvr>
                                    </p:animEffect>
                                  </p:childTnLst>
                                </p:cTn>
                              </p:par>
                            </p:childTnLst>
                          </p:cTn>
                        </p:par>
                        <p:par>
                          <p:cTn id="142" fill="hold">
                            <p:stCondLst>
                              <p:cond delay="700"/>
                            </p:stCondLst>
                            <p:childTnLst>
                              <p:par>
                                <p:cTn id="143" presetID="10" presetClass="entr" presetSubtype="0" fill="hold" nodeType="afterEffect">
                                  <p:stCondLst>
                                    <p:cond delay="0"/>
                                  </p:stCondLst>
                                  <p:childTnLst>
                                    <p:set>
                                      <p:cBhvr>
                                        <p:cTn id="144" dur="1" fill="hold">
                                          <p:stCondLst>
                                            <p:cond delay="0"/>
                                          </p:stCondLst>
                                        </p:cTn>
                                        <p:tgtEl>
                                          <p:spTgt spid="576"/>
                                        </p:tgtEl>
                                        <p:attrNameLst>
                                          <p:attrName>style.visibility</p:attrName>
                                        </p:attrNameLst>
                                      </p:cBhvr>
                                      <p:to>
                                        <p:strVal val="visible"/>
                                      </p:to>
                                    </p:set>
                                    <p:animEffect transition="in" filter="fade">
                                      <p:cBhvr>
                                        <p:cTn id="145" dur="200"/>
                                        <p:tgtEl>
                                          <p:spTgt spid="576"/>
                                        </p:tgtEl>
                                      </p:cBhvr>
                                    </p:animEffect>
                                  </p:childTnLst>
                                </p:cTn>
                              </p:par>
                            </p:childTnLst>
                          </p:cTn>
                        </p:par>
                        <p:par>
                          <p:cTn id="146" fill="hold">
                            <p:stCondLst>
                              <p:cond delay="900"/>
                            </p:stCondLst>
                            <p:childTnLst>
                              <p:par>
                                <p:cTn id="147" presetID="10" presetClass="entr" presetSubtype="0" fill="hold" nodeType="after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200"/>
                                        <p:tgtEl>
                                          <p:spTgt spid="81"/>
                                        </p:tgtEl>
                                      </p:cBhvr>
                                    </p:animEffect>
                                  </p:childTnLst>
                                </p:cTn>
                              </p:par>
                            </p:childTnLst>
                          </p:cTn>
                        </p:par>
                        <p:par>
                          <p:cTn id="150" fill="hold">
                            <p:stCondLst>
                              <p:cond delay="1100"/>
                            </p:stCondLst>
                            <p:childTnLst>
                              <p:par>
                                <p:cTn id="151" presetID="22" presetClass="entr" presetSubtype="1" fill="hold" nodeType="after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up)">
                                      <p:cBhvr>
                                        <p:cTn id="153" dur="200"/>
                                        <p:tgtEl>
                                          <p:spTgt spid="57"/>
                                        </p:tgtEl>
                                      </p:cBhvr>
                                    </p:animEffect>
                                  </p:childTnLst>
                                </p:cTn>
                              </p:par>
                            </p:childTnLst>
                          </p:cTn>
                        </p:par>
                        <p:par>
                          <p:cTn id="154" fill="hold">
                            <p:stCondLst>
                              <p:cond delay="1300"/>
                            </p:stCondLst>
                            <p:childTnLst>
                              <p:par>
                                <p:cTn id="155" presetID="10" presetClass="entr" presetSubtype="0" fill="hold" nodeType="after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200"/>
                                        <p:tgtEl>
                                          <p:spTgt spid="55"/>
                                        </p:tgtEl>
                                      </p:cBhvr>
                                    </p:animEffect>
                                  </p:childTnLst>
                                </p:cTn>
                              </p:par>
                            </p:childTnLst>
                          </p:cTn>
                        </p:par>
                        <p:par>
                          <p:cTn id="158" fill="hold">
                            <p:stCondLst>
                              <p:cond delay="1500"/>
                            </p:stCondLst>
                            <p:childTnLst>
                              <p:par>
                                <p:cTn id="159" presetID="14" presetClass="entr" presetSubtype="10" fill="hold" grpId="0" nodeType="after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randombar(horizontal)">
                                      <p:cBhvr>
                                        <p:cTn id="161" dur="200"/>
                                        <p:tgtEl>
                                          <p:spTgt spid="96"/>
                                        </p:tgtEl>
                                      </p:cBhvr>
                                    </p:animEffect>
                                  </p:childTnLst>
                                </p:cTn>
                              </p:par>
                              <p:par>
                                <p:cTn id="162" presetID="10" presetClass="entr" presetSubtype="0" fill="hold"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200"/>
                                        <p:tgtEl>
                                          <p:spTgt spid="97"/>
                                        </p:tgtEl>
                                      </p:cBhvr>
                                    </p:animEffect>
                                  </p:childTnLst>
                                </p:cTn>
                              </p:par>
                            </p:childTnLst>
                          </p:cTn>
                        </p:par>
                        <p:par>
                          <p:cTn id="165" fill="hold">
                            <p:stCondLst>
                              <p:cond delay="1700"/>
                            </p:stCondLst>
                            <p:childTnLst>
                              <p:par>
                                <p:cTn id="166" presetID="10" presetClass="entr" presetSubtype="0" fill="hold" nodeType="afterEffect">
                                  <p:stCondLst>
                                    <p:cond delay="0"/>
                                  </p:stCondLst>
                                  <p:childTnLst>
                                    <p:set>
                                      <p:cBhvr>
                                        <p:cTn id="167" dur="1" fill="hold">
                                          <p:stCondLst>
                                            <p:cond delay="0"/>
                                          </p:stCondLst>
                                        </p:cTn>
                                        <p:tgtEl>
                                          <p:spTgt spid="98"/>
                                        </p:tgtEl>
                                        <p:attrNameLst>
                                          <p:attrName>style.visibility</p:attrName>
                                        </p:attrNameLst>
                                      </p:cBhvr>
                                      <p:to>
                                        <p:strVal val="visible"/>
                                      </p:to>
                                    </p:set>
                                    <p:animEffect transition="in" filter="fade">
                                      <p:cBhvr>
                                        <p:cTn id="168" dur="200"/>
                                        <p:tgtEl>
                                          <p:spTgt spid="98"/>
                                        </p:tgtEl>
                                      </p:cBhvr>
                                    </p:animEffect>
                                  </p:childTnLst>
                                </p:cTn>
                              </p:par>
                            </p:childTnLst>
                          </p:cTn>
                        </p:par>
                        <p:par>
                          <p:cTn id="169" fill="hold">
                            <p:stCondLst>
                              <p:cond delay="1900"/>
                            </p:stCondLst>
                            <p:childTnLst>
                              <p:par>
                                <p:cTn id="170" presetID="14" presetClass="entr" presetSubtype="10" fill="hold" nodeType="afterEffect">
                                  <p:stCondLst>
                                    <p:cond delay="0"/>
                                  </p:stCondLst>
                                  <p:childTnLst>
                                    <p:set>
                                      <p:cBhvr>
                                        <p:cTn id="171" dur="1" fill="hold">
                                          <p:stCondLst>
                                            <p:cond delay="0"/>
                                          </p:stCondLst>
                                        </p:cTn>
                                        <p:tgtEl>
                                          <p:spTgt spid="484"/>
                                        </p:tgtEl>
                                        <p:attrNameLst>
                                          <p:attrName>style.visibility</p:attrName>
                                        </p:attrNameLst>
                                      </p:cBhvr>
                                      <p:to>
                                        <p:strVal val="visible"/>
                                      </p:to>
                                    </p:set>
                                    <p:animEffect transition="in" filter="randombar(horizontal)">
                                      <p:cBhvr>
                                        <p:cTn id="172" dur="200"/>
                                        <p:tgtEl>
                                          <p:spTgt spid="484"/>
                                        </p:tgtEl>
                                      </p:cBhvr>
                                    </p:animEffect>
                                  </p:childTnLst>
                                </p:cTn>
                              </p:par>
                              <p:par>
                                <p:cTn id="173" presetID="14" presetClass="entr" presetSubtype="10" fill="hold" nodeType="withEffect">
                                  <p:stCondLst>
                                    <p:cond delay="300"/>
                                  </p:stCondLst>
                                  <p:childTnLst>
                                    <p:set>
                                      <p:cBhvr>
                                        <p:cTn id="174" dur="1" fill="hold">
                                          <p:stCondLst>
                                            <p:cond delay="0"/>
                                          </p:stCondLst>
                                        </p:cTn>
                                        <p:tgtEl>
                                          <p:spTgt spid="520"/>
                                        </p:tgtEl>
                                        <p:attrNameLst>
                                          <p:attrName>style.visibility</p:attrName>
                                        </p:attrNameLst>
                                      </p:cBhvr>
                                      <p:to>
                                        <p:strVal val="visible"/>
                                      </p:to>
                                    </p:set>
                                    <p:animEffect transition="in" filter="randombar(horizontal)">
                                      <p:cBhvr>
                                        <p:cTn id="175" dur="200"/>
                                        <p:tgtEl>
                                          <p:spTgt spid="520"/>
                                        </p:tgtEl>
                                      </p:cBhvr>
                                    </p:animEffect>
                                  </p:childTnLst>
                                </p:cTn>
                              </p:par>
                              <p:par>
                                <p:cTn id="176" presetID="14" presetClass="entr" presetSubtype="10" fill="hold" nodeType="withEffect">
                                  <p:stCondLst>
                                    <p:cond delay="500"/>
                                  </p:stCondLst>
                                  <p:childTnLst>
                                    <p:set>
                                      <p:cBhvr>
                                        <p:cTn id="177" dur="1" fill="hold">
                                          <p:stCondLst>
                                            <p:cond delay="0"/>
                                          </p:stCondLst>
                                        </p:cTn>
                                        <p:tgtEl>
                                          <p:spTgt spid="466"/>
                                        </p:tgtEl>
                                        <p:attrNameLst>
                                          <p:attrName>style.visibility</p:attrName>
                                        </p:attrNameLst>
                                      </p:cBhvr>
                                      <p:to>
                                        <p:strVal val="visible"/>
                                      </p:to>
                                    </p:set>
                                    <p:animEffect transition="in" filter="randombar(horizontal)">
                                      <p:cBhvr>
                                        <p:cTn id="178" dur="200"/>
                                        <p:tgtEl>
                                          <p:spTgt spid="466"/>
                                        </p:tgtEl>
                                      </p:cBhvr>
                                    </p:animEffect>
                                  </p:childTnLst>
                                </p:cTn>
                              </p:par>
                              <p:par>
                                <p:cTn id="179" presetID="14" presetClass="entr" presetSubtype="10" fill="hold" nodeType="withEffect">
                                  <p:stCondLst>
                                    <p:cond delay="500"/>
                                  </p:stCondLst>
                                  <p:childTnLst>
                                    <p:set>
                                      <p:cBhvr>
                                        <p:cTn id="180" dur="1" fill="hold">
                                          <p:stCondLst>
                                            <p:cond delay="0"/>
                                          </p:stCondLst>
                                        </p:cTn>
                                        <p:tgtEl>
                                          <p:spTgt spid="502"/>
                                        </p:tgtEl>
                                        <p:attrNameLst>
                                          <p:attrName>style.visibility</p:attrName>
                                        </p:attrNameLst>
                                      </p:cBhvr>
                                      <p:to>
                                        <p:strVal val="visible"/>
                                      </p:to>
                                    </p:set>
                                    <p:animEffect transition="in" filter="randombar(horizontal)">
                                      <p:cBhvr>
                                        <p:cTn id="181" dur="200"/>
                                        <p:tgtEl>
                                          <p:spTgt spid="502"/>
                                        </p:tgtEl>
                                      </p:cBhvr>
                                    </p:animEffect>
                                  </p:childTnLst>
                                </p:cTn>
                              </p:par>
                              <p:par>
                                <p:cTn id="182" presetID="14" presetClass="entr" presetSubtype="10" fill="hold" nodeType="withEffect">
                                  <p:stCondLst>
                                    <p:cond delay="900"/>
                                  </p:stCondLst>
                                  <p:childTnLst>
                                    <p:set>
                                      <p:cBhvr>
                                        <p:cTn id="183" dur="1" fill="hold">
                                          <p:stCondLst>
                                            <p:cond delay="0"/>
                                          </p:stCondLst>
                                        </p:cTn>
                                        <p:tgtEl>
                                          <p:spTgt spid="538"/>
                                        </p:tgtEl>
                                        <p:attrNameLst>
                                          <p:attrName>style.visibility</p:attrName>
                                        </p:attrNameLst>
                                      </p:cBhvr>
                                      <p:to>
                                        <p:strVal val="visible"/>
                                      </p:to>
                                    </p:set>
                                    <p:animEffect transition="in" filter="randombar(horizontal)">
                                      <p:cBhvr>
                                        <p:cTn id="184" dur="200"/>
                                        <p:tgtEl>
                                          <p:spTgt spid="538"/>
                                        </p:tgtEl>
                                      </p:cBhvr>
                                    </p:animEffect>
                                  </p:childTnLst>
                                </p:cTn>
                              </p:par>
                              <p:par>
                                <p:cTn id="185" presetID="14" presetClass="entr" presetSubtype="10" fill="hold" nodeType="withEffect">
                                  <p:stCondLst>
                                    <p:cond delay="1300"/>
                                  </p:stCondLst>
                                  <p:childTnLst>
                                    <p:set>
                                      <p:cBhvr>
                                        <p:cTn id="186" dur="1" fill="hold">
                                          <p:stCondLst>
                                            <p:cond delay="0"/>
                                          </p:stCondLst>
                                        </p:cTn>
                                        <p:tgtEl>
                                          <p:spTgt spid="556"/>
                                        </p:tgtEl>
                                        <p:attrNameLst>
                                          <p:attrName>style.visibility</p:attrName>
                                        </p:attrNameLst>
                                      </p:cBhvr>
                                      <p:to>
                                        <p:strVal val="visible"/>
                                      </p:to>
                                    </p:set>
                                    <p:animEffect transition="in" filter="randombar(horizontal)">
                                      <p:cBhvr>
                                        <p:cTn id="187" dur="200"/>
                                        <p:tgtEl>
                                          <p:spTgt spid="556"/>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577"/>
                                        </p:tgtEl>
                                        <p:attrNameLst>
                                          <p:attrName>style.visibility</p:attrName>
                                        </p:attrNameLst>
                                      </p:cBhvr>
                                      <p:to>
                                        <p:strVal val="visible"/>
                                      </p:to>
                                    </p:set>
                                    <p:animEffect transition="in" filter="randombar(horizontal)">
                                      <p:cBhvr>
                                        <p:cTn id="192" dur="300"/>
                                        <p:tgtEl>
                                          <p:spTgt spid="577"/>
                                        </p:tgtEl>
                                      </p:cBhvr>
                                    </p:animEffect>
                                  </p:childTnLst>
                                </p:cTn>
                              </p:par>
                            </p:childTnLst>
                          </p:cTn>
                        </p:par>
                        <p:par>
                          <p:cTn id="193" fill="hold">
                            <p:stCondLst>
                              <p:cond delay="300"/>
                            </p:stCondLst>
                            <p:childTnLst>
                              <p:par>
                                <p:cTn id="194" presetID="14" presetClass="entr" presetSubtype="10" fill="hold" grpId="0" nodeType="afterEffect">
                                  <p:stCondLst>
                                    <p:cond delay="0"/>
                                  </p:stCondLst>
                                  <p:childTnLst>
                                    <p:set>
                                      <p:cBhvr>
                                        <p:cTn id="195" dur="1" fill="hold">
                                          <p:stCondLst>
                                            <p:cond delay="0"/>
                                          </p:stCondLst>
                                        </p:cTn>
                                        <p:tgtEl>
                                          <p:spTgt spid="578"/>
                                        </p:tgtEl>
                                        <p:attrNameLst>
                                          <p:attrName>style.visibility</p:attrName>
                                        </p:attrNameLst>
                                      </p:cBhvr>
                                      <p:to>
                                        <p:strVal val="visible"/>
                                      </p:to>
                                    </p:set>
                                    <p:animEffect transition="in" filter="randombar(horizontal)">
                                      <p:cBhvr>
                                        <p:cTn id="196" dur="300"/>
                                        <p:tgtEl>
                                          <p:spTgt spid="578"/>
                                        </p:tgtEl>
                                      </p:cBhvr>
                                    </p:animEffect>
                                  </p:childTnLst>
                                </p:cTn>
                              </p:par>
                            </p:childTnLst>
                          </p:cTn>
                        </p:par>
                        <p:par>
                          <p:cTn id="197" fill="hold">
                            <p:stCondLst>
                              <p:cond delay="600"/>
                            </p:stCondLst>
                            <p:childTnLst>
                              <p:par>
                                <p:cTn id="198" presetID="14" presetClass="entr" presetSubtype="10" fill="hold" grpId="0" nodeType="afterEffect">
                                  <p:stCondLst>
                                    <p:cond delay="0"/>
                                  </p:stCondLst>
                                  <p:childTnLst>
                                    <p:set>
                                      <p:cBhvr>
                                        <p:cTn id="199" dur="1" fill="hold">
                                          <p:stCondLst>
                                            <p:cond delay="0"/>
                                          </p:stCondLst>
                                        </p:cTn>
                                        <p:tgtEl>
                                          <p:spTgt spid="580"/>
                                        </p:tgtEl>
                                        <p:attrNameLst>
                                          <p:attrName>style.visibility</p:attrName>
                                        </p:attrNameLst>
                                      </p:cBhvr>
                                      <p:to>
                                        <p:strVal val="visible"/>
                                      </p:to>
                                    </p:set>
                                    <p:animEffect transition="in" filter="randombar(horizontal)">
                                      <p:cBhvr>
                                        <p:cTn id="200" dur="300"/>
                                        <p:tgtEl>
                                          <p:spTgt spid="580"/>
                                        </p:tgtEl>
                                      </p:cBhvr>
                                    </p:animEffect>
                                  </p:childTnLst>
                                </p:cTn>
                              </p:par>
                            </p:childTnLst>
                          </p:cTn>
                        </p:par>
                        <p:par>
                          <p:cTn id="201" fill="hold">
                            <p:stCondLst>
                              <p:cond delay="900"/>
                            </p:stCondLst>
                            <p:childTnLst>
                              <p:par>
                                <p:cTn id="202" presetID="14" presetClass="entr" presetSubtype="10" fill="hold" grpId="0" nodeType="afterEffect">
                                  <p:stCondLst>
                                    <p:cond delay="0"/>
                                  </p:stCondLst>
                                  <p:childTnLst>
                                    <p:set>
                                      <p:cBhvr>
                                        <p:cTn id="203" dur="1" fill="hold">
                                          <p:stCondLst>
                                            <p:cond delay="0"/>
                                          </p:stCondLst>
                                        </p:cTn>
                                        <p:tgtEl>
                                          <p:spTgt spid="581"/>
                                        </p:tgtEl>
                                        <p:attrNameLst>
                                          <p:attrName>style.visibility</p:attrName>
                                        </p:attrNameLst>
                                      </p:cBhvr>
                                      <p:to>
                                        <p:strVal val="visible"/>
                                      </p:to>
                                    </p:set>
                                    <p:animEffect transition="in" filter="randombar(horizontal)">
                                      <p:cBhvr>
                                        <p:cTn id="204" dur="300"/>
                                        <p:tgtEl>
                                          <p:spTgt spid="581"/>
                                        </p:tgtEl>
                                      </p:cBhvr>
                                    </p:animEffect>
                                  </p:childTnLst>
                                </p:cTn>
                              </p:par>
                            </p:childTnLst>
                          </p:cTn>
                        </p:par>
                        <p:par>
                          <p:cTn id="205" fill="hold">
                            <p:stCondLst>
                              <p:cond delay="1200"/>
                            </p:stCondLst>
                            <p:childTnLst>
                              <p:par>
                                <p:cTn id="206" presetID="14" presetClass="entr" presetSubtype="10" fill="hold" grpId="0" nodeType="afterEffect">
                                  <p:stCondLst>
                                    <p:cond delay="0"/>
                                  </p:stCondLst>
                                  <p:childTnLst>
                                    <p:set>
                                      <p:cBhvr>
                                        <p:cTn id="207" dur="1" fill="hold">
                                          <p:stCondLst>
                                            <p:cond delay="0"/>
                                          </p:stCondLst>
                                        </p:cTn>
                                        <p:tgtEl>
                                          <p:spTgt spid="582"/>
                                        </p:tgtEl>
                                        <p:attrNameLst>
                                          <p:attrName>style.visibility</p:attrName>
                                        </p:attrNameLst>
                                      </p:cBhvr>
                                      <p:to>
                                        <p:strVal val="visible"/>
                                      </p:to>
                                    </p:set>
                                    <p:animEffect transition="in" filter="randombar(horizontal)">
                                      <p:cBhvr>
                                        <p:cTn id="208" dur="300"/>
                                        <p:tgtEl>
                                          <p:spTgt spid="582"/>
                                        </p:tgtEl>
                                      </p:cBhvr>
                                    </p:animEffect>
                                  </p:childTnLst>
                                </p:cTn>
                              </p:par>
                            </p:childTnLst>
                          </p:cTn>
                        </p:par>
                        <p:par>
                          <p:cTn id="209" fill="hold">
                            <p:stCondLst>
                              <p:cond delay="1500"/>
                            </p:stCondLst>
                            <p:childTnLst>
                              <p:par>
                                <p:cTn id="210" presetID="14" presetClass="entr" presetSubtype="10" fill="hold" grpId="0" nodeType="afterEffect">
                                  <p:stCondLst>
                                    <p:cond delay="0"/>
                                  </p:stCondLst>
                                  <p:childTnLst>
                                    <p:set>
                                      <p:cBhvr>
                                        <p:cTn id="211" dur="1" fill="hold">
                                          <p:stCondLst>
                                            <p:cond delay="0"/>
                                          </p:stCondLst>
                                        </p:cTn>
                                        <p:tgtEl>
                                          <p:spTgt spid="583"/>
                                        </p:tgtEl>
                                        <p:attrNameLst>
                                          <p:attrName>style.visibility</p:attrName>
                                        </p:attrNameLst>
                                      </p:cBhvr>
                                      <p:to>
                                        <p:strVal val="visible"/>
                                      </p:to>
                                    </p:set>
                                    <p:animEffect transition="in" filter="randombar(horizontal)">
                                      <p:cBhvr>
                                        <p:cTn id="212" dur="300"/>
                                        <p:tgtEl>
                                          <p:spTgt spid="583"/>
                                        </p:tgtEl>
                                      </p:cBhvr>
                                    </p:animEffect>
                                  </p:childTnLst>
                                </p:cTn>
                              </p:par>
                            </p:childTnLst>
                          </p:cTn>
                        </p:par>
                        <p:par>
                          <p:cTn id="213" fill="hold">
                            <p:stCondLst>
                              <p:cond delay="1800"/>
                            </p:stCondLst>
                            <p:childTnLst>
                              <p:par>
                                <p:cTn id="214" presetID="14" presetClass="entr" presetSubtype="10" fill="hold" grpId="0" nodeType="afterEffect">
                                  <p:stCondLst>
                                    <p:cond delay="0"/>
                                  </p:stCondLst>
                                  <p:childTnLst>
                                    <p:set>
                                      <p:cBhvr>
                                        <p:cTn id="215" dur="1" fill="hold">
                                          <p:stCondLst>
                                            <p:cond delay="0"/>
                                          </p:stCondLst>
                                        </p:cTn>
                                        <p:tgtEl>
                                          <p:spTgt spid="584"/>
                                        </p:tgtEl>
                                        <p:attrNameLst>
                                          <p:attrName>style.visibility</p:attrName>
                                        </p:attrNameLst>
                                      </p:cBhvr>
                                      <p:to>
                                        <p:strVal val="visible"/>
                                      </p:to>
                                    </p:set>
                                    <p:animEffect transition="in" filter="randombar(horizontal)">
                                      <p:cBhvr>
                                        <p:cTn id="216" dur="300"/>
                                        <p:tgtEl>
                                          <p:spTgt spid="584"/>
                                        </p:tgtEl>
                                      </p:cBhvr>
                                    </p:animEffect>
                                  </p:childTnLst>
                                </p:cTn>
                              </p:par>
                            </p:childTnLst>
                          </p:cTn>
                        </p:par>
                        <p:par>
                          <p:cTn id="217" fill="hold">
                            <p:stCondLst>
                              <p:cond delay="2100"/>
                            </p:stCondLst>
                            <p:childTnLst>
                              <p:par>
                                <p:cTn id="218" presetID="9" presetClass="emph" presetSubtype="0" nodeType="afterEffect">
                                  <p:stCondLst>
                                    <p:cond delay="0"/>
                                  </p:stCondLst>
                                  <p:childTnLst>
                                    <p:set>
                                      <p:cBhvr>
                                        <p:cTn id="219" dur="indefinite"/>
                                        <p:tgtEl>
                                          <p:spTgt spid="322"/>
                                        </p:tgtEl>
                                        <p:attrNameLst>
                                          <p:attrName>style.opacity</p:attrName>
                                        </p:attrNameLst>
                                      </p:cBhvr>
                                      <p:to>
                                        <p:strVal val="0.25"/>
                                      </p:to>
                                    </p:set>
                                    <p:animEffect filter="image" prLst="opacity: 0.25">
                                      <p:cBhvr rctx="IE">
                                        <p:cTn id="220" dur="indefinite"/>
                                        <p:tgtEl>
                                          <p:spTgt spid="322"/>
                                        </p:tgtEl>
                                      </p:cBhvr>
                                    </p:animEffect>
                                  </p:childTnLst>
                                </p:cTn>
                              </p:par>
                              <p:par>
                                <p:cTn id="221" presetID="9" presetClass="emph" presetSubtype="0" grpId="1" nodeType="withEffect">
                                  <p:stCondLst>
                                    <p:cond delay="0"/>
                                  </p:stCondLst>
                                  <p:childTnLst>
                                    <p:set>
                                      <p:cBhvr>
                                        <p:cTn id="222" dur="indefinite"/>
                                        <p:tgtEl>
                                          <p:spTgt spid="325"/>
                                        </p:tgtEl>
                                        <p:attrNameLst>
                                          <p:attrName>style.opacity</p:attrName>
                                        </p:attrNameLst>
                                      </p:cBhvr>
                                      <p:to>
                                        <p:strVal val="0.25"/>
                                      </p:to>
                                    </p:set>
                                    <p:animEffect filter="image" prLst="opacity: 0.25">
                                      <p:cBhvr rctx="IE">
                                        <p:cTn id="223" dur="indefinite"/>
                                        <p:tgtEl>
                                          <p:spTgt spid="325"/>
                                        </p:tgtEl>
                                      </p:cBhvr>
                                    </p:animEffect>
                                  </p:childTnLst>
                                </p:cTn>
                              </p:par>
                              <p:par>
                                <p:cTn id="224" presetID="9" presetClass="emph" presetSubtype="0" nodeType="withEffect">
                                  <p:stCondLst>
                                    <p:cond delay="0"/>
                                  </p:stCondLst>
                                  <p:childTnLst>
                                    <p:set>
                                      <p:cBhvr>
                                        <p:cTn id="225" dur="indefinite"/>
                                        <p:tgtEl>
                                          <p:spTgt spid="408"/>
                                        </p:tgtEl>
                                        <p:attrNameLst>
                                          <p:attrName>style.opacity</p:attrName>
                                        </p:attrNameLst>
                                      </p:cBhvr>
                                      <p:to>
                                        <p:strVal val="0.25"/>
                                      </p:to>
                                    </p:set>
                                    <p:animEffect filter="image" prLst="opacity: 0.25">
                                      <p:cBhvr rctx="IE">
                                        <p:cTn id="226" dur="indefinite"/>
                                        <p:tgtEl>
                                          <p:spTgt spid="408"/>
                                        </p:tgtEl>
                                      </p:cBhvr>
                                    </p:animEffect>
                                  </p:childTnLst>
                                </p:cTn>
                              </p:par>
                              <p:par>
                                <p:cTn id="227" presetID="9" presetClass="emph" presetSubtype="0" nodeType="withEffect">
                                  <p:stCondLst>
                                    <p:cond delay="0"/>
                                  </p:stCondLst>
                                  <p:childTnLst>
                                    <p:set>
                                      <p:cBhvr>
                                        <p:cTn id="228" dur="indefinite"/>
                                        <p:tgtEl>
                                          <p:spTgt spid="354"/>
                                        </p:tgtEl>
                                        <p:attrNameLst>
                                          <p:attrName>style.opacity</p:attrName>
                                        </p:attrNameLst>
                                      </p:cBhvr>
                                      <p:to>
                                        <p:strVal val="0.25"/>
                                      </p:to>
                                    </p:set>
                                    <p:animEffect filter="image" prLst="opacity: 0.25">
                                      <p:cBhvr rctx="IE">
                                        <p:cTn id="229" dur="indefinite"/>
                                        <p:tgtEl>
                                          <p:spTgt spid="354"/>
                                        </p:tgtEl>
                                      </p:cBhvr>
                                    </p:animEffect>
                                  </p:childTnLst>
                                </p:cTn>
                              </p:par>
                              <p:par>
                                <p:cTn id="230" presetID="9" presetClass="emph" presetSubtype="0" nodeType="withEffect">
                                  <p:stCondLst>
                                    <p:cond delay="0"/>
                                  </p:stCondLst>
                                  <p:childTnLst>
                                    <p:set>
                                      <p:cBhvr>
                                        <p:cTn id="231" dur="indefinite"/>
                                        <p:tgtEl>
                                          <p:spTgt spid="390"/>
                                        </p:tgtEl>
                                        <p:attrNameLst>
                                          <p:attrName>style.opacity</p:attrName>
                                        </p:attrNameLst>
                                      </p:cBhvr>
                                      <p:to>
                                        <p:strVal val="0.25"/>
                                      </p:to>
                                    </p:set>
                                    <p:animEffect filter="image" prLst="opacity: 0.25">
                                      <p:cBhvr rctx="IE">
                                        <p:cTn id="232" dur="indefinite"/>
                                        <p:tgtEl>
                                          <p:spTgt spid="390"/>
                                        </p:tgtEl>
                                      </p:cBhvr>
                                    </p:animEffect>
                                  </p:childTnLst>
                                </p:cTn>
                              </p:par>
                              <p:par>
                                <p:cTn id="233" presetID="9" presetClass="emph" presetSubtype="0" nodeType="withEffect">
                                  <p:stCondLst>
                                    <p:cond delay="0"/>
                                  </p:stCondLst>
                                  <p:childTnLst>
                                    <p:set>
                                      <p:cBhvr>
                                        <p:cTn id="234" dur="indefinite"/>
                                        <p:tgtEl>
                                          <p:spTgt spid="426"/>
                                        </p:tgtEl>
                                        <p:attrNameLst>
                                          <p:attrName>style.opacity</p:attrName>
                                        </p:attrNameLst>
                                      </p:cBhvr>
                                      <p:to>
                                        <p:strVal val="0.25"/>
                                      </p:to>
                                    </p:set>
                                    <p:animEffect filter="image" prLst="opacity: 0.25">
                                      <p:cBhvr rctx="IE">
                                        <p:cTn id="235" dur="indefinite"/>
                                        <p:tgtEl>
                                          <p:spTgt spid="426"/>
                                        </p:tgtEl>
                                      </p:cBhvr>
                                    </p:animEffect>
                                  </p:childTnLst>
                                </p:cTn>
                              </p:par>
                              <p:par>
                                <p:cTn id="236" presetID="9" presetClass="emph" presetSubtype="0" nodeType="withEffect">
                                  <p:stCondLst>
                                    <p:cond delay="0"/>
                                  </p:stCondLst>
                                  <p:childTnLst>
                                    <p:set>
                                      <p:cBhvr>
                                        <p:cTn id="237" dur="indefinite"/>
                                        <p:tgtEl>
                                          <p:spTgt spid="444"/>
                                        </p:tgtEl>
                                        <p:attrNameLst>
                                          <p:attrName>style.opacity</p:attrName>
                                        </p:attrNameLst>
                                      </p:cBhvr>
                                      <p:to>
                                        <p:strVal val="0.25"/>
                                      </p:to>
                                    </p:set>
                                    <p:animEffect filter="image" prLst="opacity: 0.25">
                                      <p:cBhvr rctx="IE">
                                        <p:cTn id="238" dur="indefinite"/>
                                        <p:tgtEl>
                                          <p:spTgt spid="444"/>
                                        </p:tgtEl>
                                      </p:cBhvr>
                                    </p:animEffect>
                                  </p:childTnLst>
                                </p:cTn>
                              </p:par>
                              <p:par>
                                <p:cTn id="239" presetID="9" presetClass="emph" presetSubtype="0" nodeType="withEffect">
                                  <p:stCondLst>
                                    <p:cond delay="0"/>
                                  </p:stCondLst>
                                  <p:childTnLst>
                                    <p:set>
                                      <p:cBhvr>
                                        <p:cTn id="240" dur="indefinite"/>
                                        <p:tgtEl>
                                          <p:spTgt spid="326"/>
                                        </p:tgtEl>
                                        <p:attrNameLst>
                                          <p:attrName>style.opacity</p:attrName>
                                        </p:attrNameLst>
                                      </p:cBhvr>
                                      <p:to>
                                        <p:strVal val="0.25"/>
                                      </p:to>
                                    </p:set>
                                    <p:animEffect filter="image" prLst="opacity: 0.25">
                                      <p:cBhvr rctx="IE">
                                        <p:cTn id="241" dur="indefinite"/>
                                        <p:tgtEl>
                                          <p:spTgt spid="326"/>
                                        </p:tgtEl>
                                      </p:cBhvr>
                                    </p:animEffect>
                                  </p:childTnLst>
                                </p:cTn>
                              </p:par>
                              <p:par>
                                <p:cTn id="242" presetID="9" presetClass="emph" presetSubtype="0" nodeType="withEffect">
                                  <p:stCondLst>
                                    <p:cond delay="0"/>
                                  </p:stCondLst>
                                  <p:childTnLst>
                                    <p:set>
                                      <p:cBhvr>
                                        <p:cTn id="243" dur="indefinite"/>
                                        <p:tgtEl>
                                          <p:spTgt spid="520"/>
                                        </p:tgtEl>
                                        <p:attrNameLst>
                                          <p:attrName>style.opacity</p:attrName>
                                        </p:attrNameLst>
                                      </p:cBhvr>
                                      <p:to>
                                        <p:strVal val="0.25"/>
                                      </p:to>
                                    </p:set>
                                    <p:animEffect filter="image" prLst="opacity: 0.25">
                                      <p:cBhvr rctx="IE">
                                        <p:cTn id="244" dur="indefinite"/>
                                        <p:tgtEl>
                                          <p:spTgt spid="520"/>
                                        </p:tgtEl>
                                      </p:cBhvr>
                                    </p:animEffect>
                                  </p:childTnLst>
                                </p:cTn>
                              </p:par>
                              <p:par>
                                <p:cTn id="245" presetID="9" presetClass="emph" presetSubtype="0" nodeType="withEffect">
                                  <p:stCondLst>
                                    <p:cond delay="0"/>
                                  </p:stCondLst>
                                  <p:childTnLst>
                                    <p:set>
                                      <p:cBhvr>
                                        <p:cTn id="246" dur="indefinite"/>
                                        <p:tgtEl>
                                          <p:spTgt spid="466"/>
                                        </p:tgtEl>
                                        <p:attrNameLst>
                                          <p:attrName>style.opacity</p:attrName>
                                        </p:attrNameLst>
                                      </p:cBhvr>
                                      <p:to>
                                        <p:strVal val="0.25"/>
                                      </p:to>
                                    </p:set>
                                    <p:animEffect filter="image" prLst="opacity: 0.25">
                                      <p:cBhvr rctx="IE">
                                        <p:cTn id="247" dur="indefinite"/>
                                        <p:tgtEl>
                                          <p:spTgt spid="466"/>
                                        </p:tgtEl>
                                      </p:cBhvr>
                                    </p:animEffect>
                                  </p:childTnLst>
                                </p:cTn>
                              </p:par>
                              <p:par>
                                <p:cTn id="248" presetID="9" presetClass="emph" presetSubtype="0" nodeType="withEffect">
                                  <p:stCondLst>
                                    <p:cond delay="0"/>
                                  </p:stCondLst>
                                  <p:childTnLst>
                                    <p:set>
                                      <p:cBhvr>
                                        <p:cTn id="249" dur="indefinite"/>
                                        <p:tgtEl>
                                          <p:spTgt spid="502"/>
                                        </p:tgtEl>
                                        <p:attrNameLst>
                                          <p:attrName>style.opacity</p:attrName>
                                        </p:attrNameLst>
                                      </p:cBhvr>
                                      <p:to>
                                        <p:strVal val="0.25"/>
                                      </p:to>
                                    </p:set>
                                    <p:animEffect filter="image" prLst="opacity: 0.25">
                                      <p:cBhvr rctx="IE">
                                        <p:cTn id="250" dur="indefinite"/>
                                        <p:tgtEl>
                                          <p:spTgt spid="502"/>
                                        </p:tgtEl>
                                      </p:cBhvr>
                                    </p:animEffect>
                                  </p:childTnLst>
                                </p:cTn>
                              </p:par>
                              <p:par>
                                <p:cTn id="251" presetID="9" presetClass="emph" presetSubtype="0" nodeType="withEffect">
                                  <p:stCondLst>
                                    <p:cond delay="0"/>
                                  </p:stCondLst>
                                  <p:childTnLst>
                                    <p:set>
                                      <p:cBhvr>
                                        <p:cTn id="252" dur="indefinite"/>
                                        <p:tgtEl>
                                          <p:spTgt spid="538"/>
                                        </p:tgtEl>
                                        <p:attrNameLst>
                                          <p:attrName>style.opacity</p:attrName>
                                        </p:attrNameLst>
                                      </p:cBhvr>
                                      <p:to>
                                        <p:strVal val="0.25"/>
                                      </p:to>
                                    </p:set>
                                    <p:animEffect filter="image" prLst="opacity: 0.25">
                                      <p:cBhvr rctx="IE">
                                        <p:cTn id="253" dur="indefinite"/>
                                        <p:tgtEl>
                                          <p:spTgt spid="538"/>
                                        </p:tgtEl>
                                      </p:cBhvr>
                                    </p:animEffect>
                                  </p:childTnLst>
                                </p:cTn>
                              </p:par>
                              <p:par>
                                <p:cTn id="254" presetID="9" presetClass="emph" presetSubtype="0" nodeType="withEffect">
                                  <p:stCondLst>
                                    <p:cond delay="0"/>
                                  </p:stCondLst>
                                  <p:childTnLst>
                                    <p:set>
                                      <p:cBhvr>
                                        <p:cTn id="255" dur="indefinite"/>
                                        <p:tgtEl>
                                          <p:spTgt spid="556"/>
                                        </p:tgtEl>
                                        <p:attrNameLst>
                                          <p:attrName>style.opacity</p:attrName>
                                        </p:attrNameLst>
                                      </p:cBhvr>
                                      <p:to>
                                        <p:strVal val="0.25"/>
                                      </p:to>
                                    </p:set>
                                    <p:animEffect filter="image" prLst="opacity: 0.25">
                                      <p:cBhvr rctx="IE">
                                        <p:cTn id="256" dur="indefinite"/>
                                        <p:tgtEl>
                                          <p:spTgt spid="556"/>
                                        </p:tgtEl>
                                      </p:cBhvr>
                                    </p:animEffect>
                                  </p:childTnLst>
                                </p:cTn>
                              </p:par>
                              <p:par>
                                <p:cTn id="257" presetID="9" presetClass="emph" presetSubtype="0" grpId="1" nodeType="withEffect">
                                  <p:stCondLst>
                                    <p:cond delay="0"/>
                                  </p:stCondLst>
                                  <p:childTnLst>
                                    <p:set>
                                      <p:cBhvr>
                                        <p:cTn id="258" dur="indefinite"/>
                                        <p:tgtEl>
                                          <p:spTgt spid="580"/>
                                        </p:tgtEl>
                                        <p:attrNameLst>
                                          <p:attrName>style.opacity</p:attrName>
                                        </p:attrNameLst>
                                      </p:cBhvr>
                                      <p:to>
                                        <p:strVal val="0.25"/>
                                      </p:to>
                                    </p:set>
                                    <p:animEffect filter="image" prLst="opacity: 0.25">
                                      <p:cBhvr rctx="IE">
                                        <p:cTn id="259" dur="indefinite"/>
                                        <p:tgtEl>
                                          <p:spTgt spid="580"/>
                                        </p:tgtEl>
                                      </p:cBhvr>
                                    </p:animEffect>
                                  </p:childTnLst>
                                </p:cTn>
                              </p:par>
                              <p:par>
                                <p:cTn id="260" presetID="9" presetClass="emph" presetSubtype="0" grpId="1" nodeType="withEffect">
                                  <p:stCondLst>
                                    <p:cond delay="0"/>
                                  </p:stCondLst>
                                  <p:childTnLst>
                                    <p:set>
                                      <p:cBhvr>
                                        <p:cTn id="261" dur="indefinite"/>
                                        <p:tgtEl>
                                          <p:spTgt spid="582"/>
                                        </p:tgtEl>
                                        <p:attrNameLst>
                                          <p:attrName>style.opacity</p:attrName>
                                        </p:attrNameLst>
                                      </p:cBhvr>
                                      <p:to>
                                        <p:strVal val="0.25"/>
                                      </p:to>
                                    </p:set>
                                    <p:animEffect filter="image" prLst="opacity: 0.25">
                                      <p:cBhvr rctx="IE">
                                        <p:cTn id="262" dur="indefinite"/>
                                        <p:tgtEl>
                                          <p:spTgt spid="582"/>
                                        </p:tgtEl>
                                      </p:cBhvr>
                                    </p:animEffect>
                                  </p:childTnLst>
                                </p:cTn>
                              </p:par>
                              <p:par>
                                <p:cTn id="263" presetID="9" presetClass="emph" presetSubtype="0" grpId="1" nodeType="withEffect">
                                  <p:stCondLst>
                                    <p:cond delay="0"/>
                                  </p:stCondLst>
                                  <p:childTnLst>
                                    <p:set>
                                      <p:cBhvr>
                                        <p:cTn id="264" dur="indefinite"/>
                                        <p:tgtEl>
                                          <p:spTgt spid="584"/>
                                        </p:tgtEl>
                                        <p:attrNameLst>
                                          <p:attrName>style.opacity</p:attrName>
                                        </p:attrNameLst>
                                      </p:cBhvr>
                                      <p:to>
                                        <p:strVal val="0.25"/>
                                      </p:to>
                                    </p:set>
                                    <p:animEffect filter="image" prLst="opacity: 0.25">
                                      <p:cBhvr rctx="IE">
                                        <p:cTn id="265" dur="indefinite"/>
                                        <p:tgtEl>
                                          <p:spTgt spid="584"/>
                                        </p:tgtEl>
                                      </p:cBhvr>
                                    </p:animEffect>
                                  </p:childTnLst>
                                </p:cTn>
                              </p:par>
                              <p:par>
                                <p:cTn id="266" presetID="9" presetClass="emph" presetSubtype="0" nodeType="withEffect">
                                  <p:stCondLst>
                                    <p:cond delay="0"/>
                                  </p:stCondLst>
                                  <p:childTnLst>
                                    <p:set>
                                      <p:cBhvr>
                                        <p:cTn id="267" dur="indefinite"/>
                                        <p:tgtEl>
                                          <p:spTgt spid="408"/>
                                        </p:tgtEl>
                                        <p:attrNameLst>
                                          <p:attrName>style.opacity</p:attrName>
                                        </p:attrNameLst>
                                      </p:cBhvr>
                                      <p:to>
                                        <p:strVal val="0.25"/>
                                      </p:to>
                                    </p:set>
                                    <p:animEffect filter="image" prLst="opacity: 0.25">
                                      <p:cBhvr rctx="IE">
                                        <p:cTn id="268" dur="indefinite"/>
                                        <p:tgtEl>
                                          <p:spTgt spid="408"/>
                                        </p:tgtEl>
                                      </p:cBhvr>
                                    </p:animEffect>
                                  </p:childTnLst>
                                </p:cTn>
                              </p:par>
                              <p:par>
                                <p:cTn id="269" presetID="9" presetClass="emph" presetSubtype="0" grpId="1" nodeType="withEffect">
                                  <p:stCondLst>
                                    <p:cond delay="0"/>
                                  </p:stCondLst>
                                  <p:childTnLst>
                                    <p:set>
                                      <p:cBhvr>
                                        <p:cTn id="270" dur="indefinite"/>
                                        <p:tgtEl>
                                          <p:spTgt spid="577"/>
                                        </p:tgtEl>
                                        <p:attrNameLst>
                                          <p:attrName>style.opacity</p:attrName>
                                        </p:attrNameLst>
                                      </p:cBhvr>
                                      <p:to>
                                        <p:strVal val="0.25"/>
                                      </p:to>
                                    </p:set>
                                    <p:animEffect filter="image" prLst="opacity: 0.25">
                                      <p:cBhvr rctx="IE">
                                        <p:cTn id="271" dur="indefinite"/>
                                        <p:tgtEl>
                                          <p:spTgt spid="577"/>
                                        </p:tgtEl>
                                      </p:cBhvr>
                                    </p:animEffect>
                                  </p:childTnLst>
                                </p:cTn>
                              </p:par>
                              <p:par>
                                <p:cTn id="272" presetID="9" presetClass="emph" presetSubtype="0" grpId="1" nodeType="withEffect">
                                  <p:stCondLst>
                                    <p:cond delay="0"/>
                                  </p:stCondLst>
                                  <p:childTnLst>
                                    <p:set>
                                      <p:cBhvr>
                                        <p:cTn id="273" dur="indefinite"/>
                                        <p:tgtEl>
                                          <p:spTgt spid="578"/>
                                        </p:tgtEl>
                                        <p:attrNameLst>
                                          <p:attrName>style.opacity</p:attrName>
                                        </p:attrNameLst>
                                      </p:cBhvr>
                                      <p:to>
                                        <p:strVal val="0.25"/>
                                      </p:to>
                                    </p:set>
                                    <p:animEffect filter="image" prLst="opacity: 0.25">
                                      <p:cBhvr rctx="IE">
                                        <p:cTn id="274" dur="indefinite"/>
                                        <p:tgtEl>
                                          <p:spTgt spid="578"/>
                                        </p:tgtEl>
                                      </p:cBhvr>
                                    </p:animEffect>
                                  </p:childTnLst>
                                </p:cTn>
                              </p:par>
                              <p:par>
                                <p:cTn id="275" presetID="9" presetClass="emph" presetSubtype="0" grpId="1" nodeType="withEffect">
                                  <p:stCondLst>
                                    <p:cond delay="0"/>
                                  </p:stCondLst>
                                  <p:childTnLst>
                                    <p:set>
                                      <p:cBhvr>
                                        <p:cTn id="276" dur="indefinite"/>
                                        <p:tgtEl>
                                          <p:spTgt spid="583"/>
                                        </p:tgtEl>
                                        <p:attrNameLst>
                                          <p:attrName>style.opacity</p:attrName>
                                        </p:attrNameLst>
                                      </p:cBhvr>
                                      <p:to>
                                        <p:strVal val="0.25"/>
                                      </p:to>
                                    </p:set>
                                    <p:animEffect filter="image" prLst="opacity: 0.25">
                                      <p:cBhvr rctx="IE">
                                        <p:cTn id="277" dur="indefinite"/>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25" grpId="1"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P spid="577" grpId="0" animBg="1"/>
      <p:bldP spid="577" grpId="1" animBg="1"/>
      <p:bldP spid="578" grpId="0" animBg="1"/>
      <p:bldP spid="578" grpId="1" animBg="1"/>
      <p:bldP spid="580" grpId="0" animBg="1"/>
      <p:bldP spid="580" grpId="1" animBg="1"/>
      <p:bldP spid="581" grpId="0" animBg="1"/>
      <p:bldP spid="582" grpId="0" animBg="1"/>
      <p:bldP spid="582" grpId="1" animBg="1"/>
      <p:bldP spid="583" grpId="0" animBg="1"/>
      <p:bldP spid="583" grpId="1" animBg="1"/>
      <p:bldP spid="584" grpId="0" animBg="1"/>
      <p:bldP spid="58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481227"/>
          </a:xfrm>
        </p:spPr>
        <p:txBody>
          <a:bodyPr/>
          <a:lstStyle/>
          <a:p>
            <a:r>
              <a:rPr lang="en-US" dirty="0"/>
              <a:t>Building 100% reliability is like chasing chickens</a:t>
            </a:r>
          </a:p>
          <a:p>
            <a:r>
              <a:rPr lang="en-US" i="1" dirty="0"/>
              <a:t>	Just when you think you’ve got one, 4 more show up</a:t>
            </a:r>
          </a:p>
          <a:p>
            <a:r>
              <a:rPr lang="en-US" dirty="0"/>
              <a:t>Just accept failure as the norm, and you’ll sleep well at night</a:t>
            </a:r>
          </a:p>
          <a:p>
            <a:r>
              <a:rPr lang="en-US" dirty="0"/>
              <a:t>Use the modern tools and technologies</a:t>
            </a:r>
          </a:p>
          <a:p>
            <a:r>
              <a:rPr lang="en-US" dirty="0"/>
              <a:t>	</a:t>
            </a:r>
            <a:r>
              <a:rPr lang="en-US" i="1" dirty="0"/>
              <a:t>“Containers are the unreliable service” </a:t>
            </a:r>
            <a:r>
              <a:rPr lang="en-US" dirty="0"/>
              <a:t>packaging format</a:t>
            </a:r>
          </a:p>
          <a:p>
            <a:r>
              <a:rPr lang="en-US" dirty="0"/>
              <a:t>	Orchestrators (Kubernetes) are your nighttime managers</a:t>
            </a:r>
          </a:p>
          <a:p>
            <a:r>
              <a:rPr lang="en-US" dirty="0"/>
              <a:t>	Take the time to fully adapt to container first programming</a:t>
            </a:r>
            <a:br>
              <a:rPr lang="en-US" dirty="0"/>
            </a:br>
            <a:r>
              <a:rPr lang="en-US" dirty="0"/>
              <a:t>				</a:t>
            </a:r>
            <a:r>
              <a:rPr lang="en-US" b="1" i="1" dirty="0"/>
              <a:t>– this is a paradigm shift</a:t>
            </a:r>
          </a:p>
          <a:p>
            <a:r>
              <a:rPr lang="en-US" dirty="0"/>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dirty="0"/>
              <a:t>Specifics We’ve </a:t>
            </a:r>
            <a:r>
              <a:rPr lang="en-US" dirty="0" err="1"/>
              <a:t>Demo’d</a:t>
            </a:r>
            <a:endParaRPr lang="en-US" dirty="0"/>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5219891"/>
          </a:xfrm>
        </p:spPr>
        <p:txBody>
          <a:bodyPr/>
          <a:lstStyle/>
          <a:p>
            <a:pPr lvl="1"/>
            <a:r>
              <a:rPr lang="en-US" sz="3200" dirty="0"/>
              <a:t>Retries </a:t>
            </a:r>
            <a:r>
              <a:rPr lang="en-US" sz="2800" i="1" dirty="0"/>
              <a:t>– .NET Core ___ Class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Poly Class ___</a:t>
            </a:r>
            <a:endParaRPr lang="en-US" sz="3200" i="1" dirty="0"/>
          </a:p>
          <a:p>
            <a:pPr lvl="1"/>
            <a:r>
              <a:rPr lang="en-US" sz="3200" dirty="0"/>
              <a:t>Message Queues </a:t>
            </a:r>
            <a:r>
              <a:rPr lang="en-US" i="1" dirty="0"/>
              <a:t>– Azure Storage Queue - .9999 SLA</a:t>
            </a:r>
            <a:endParaRPr lang="en-US" sz="3200" i="1" dirty="0"/>
          </a:p>
          <a:p>
            <a:pPr lvl="1"/>
            <a:r>
              <a:rPr lang="en-US" sz="3200" dirty="0"/>
              <a:t>Extract Configuration </a:t>
            </a:r>
            <a:r>
              <a:rPr lang="en-US" sz="2800" i="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t>
            </a:r>
            <a:r>
              <a:rPr lang="en-US" dirty="0" err="1"/>
              <a:t>config.AddKeyPerFile</a:t>
            </a:r>
            <a:r>
              <a:rPr lang="en-US" dirty="0"/>
              <a:t>(</a:t>
            </a:r>
            <a:r>
              <a:rPr lang="en-US" dirty="0" err="1"/>
              <a:t>configPath</a:t>
            </a:r>
            <a:r>
              <a:rPr lang="en-US" dirty="0"/>
              <a:t>, true)</a:t>
            </a:r>
            <a:endParaRPr lang="en-US" sz="3200" i="1" dirty="0"/>
          </a:p>
          <a:p>
            <a:pPr lvl="1"/>
            <a:r>
              <a:rPr lang="en-US" sz="3200" dirty="0"/>
              <a:t>Kubernetes Secrets – keep your secrets… secret, but fast</a:t>
            </a:r>
          </a:p>
          <a:p>
            <a:pPr lvl="1"/>
            <a:r>
              <a:rPr lang="en-US" sz="3200" dirty="0"/>
              <a:t>State Management – support multiple nodes</a:t>
            </a:r>
          </a:p>
          <a:p>
            <a:pPr lvl="1"/>
            <a:r>
              <a:rPr lang="en-US" sz="1800" dirty="0" err="1">
                <a:latin typeface="Courier New" panose="02070309020205020404" pitchFamily="49" charset="0"/>
                <a:cs typeface="Courier New" panose="02070309020205020404" pitchFamily="49" charset="0"/>
              </a:rPr>
              <a:t>services.AddDataProtection</a:t>
            </a:r>
            <a:r>
              <a:rPr lang="en-US" sz="1800" dirty="0">
                <a:latin typeface="Courier New" panose="02070309020205020404" pitchFamily="49" charset="0"/>
                <a:cs typeface="Courier New" panose="02070309020205020404" pitchFamily="49" charset="0"/>
              </a:rPr>
              <a:t>()</a:t>
            </a:r>
          </a:p>
          <a:p>
            <a:pPr lvl="1"/>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PersistKeysToAzureBlobStorage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GetBlobContainer</a:t>
            </a:r>
            <a:r>
              <a:rPr lang="en-US" sz="1800" dirty="0">
                <a:latin typeface="Courier New" panose="02070309020205020404" pitchFamily="49" charset="0"/>
                <a:cs typeface="Courier New" panose="02070309020205020404" pitchFamily="49" charset="0"/>
              </a:rPr>
              <a:t>(), "keys");</a:t>
            </a:r>
          </a:p>
          <a:p>
            <a:endParaRPr lang="en-US" dirty="0"/>
          </a:p>
        </p:txBody>
      </p:sp>
    </p:spTree>
    <p:extLst>
      <p:ext uri="{BB962C8B-B14F-4D97-AF65-F5344CB8AC3E}">
        <p14:creationId xmlns:p14="http://schemas.microsoft.com/office/powerpoint/2010/main" val="25130034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a:t>Building Resilient Microservices with .NET Core and </a:t>
            </a:r>
            <a:br>
              <a:rPr lang="en-US"/>
            </a:br>
            <a:r>
              <a:rPr lang="en-US"/>
              <a:t>Azure Container Services (AKS)</a:t>
            </a:r>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2154436"/>
          </a:xfrm>
        </p:spPr>
        <p:txBody>
          <a:bodyPr/>
          <a:lstStyle/>
          <a:p>
            <a:r>
              <a:rPr lang="en-US"/>
              <a:t>Glenn Condron</a:t>
            </a:r>
          </a:p>
          <a:p>
            <a:r>
              <a:rPr lang="en-US"/>
              <a:t>Program Manager – ASP.NET</a:t>
            </a:r>
          </a:p>
          <a:p>
            <a:r>
              <a:rPr lang="en-US"/>
              <a:t>@</a:t>
            </a:r>
            <a:r>
              <a:rPr lang="en-US" err="1"/>
              <a:t>condrong</a:t>
            </a:r>
            <a:r>
              <a:rPr lang="en-US"/>
              <a:t> </a:t>
            </a:r>
          </a:p>
          <a:p>
            <a:endParaRPr lang="en-US"/>
          </a:p>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BRK2141</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CEAC-4079-4165-9434-75EB489EE8AB}"/>
              </a:ext>
            </a:extLst>
          </p:cNvPr>
          <p:cNvSpPr>
            <a:spLocks noGrp="1"/>
          </p:cNvSpPr>
          <p:nvPr>
            <p:ph type="title"/>
          </p:nvPr>
        </p:nvSpPr>
        <p:spPr>
          <a:xfrm>
            <a:off x="586740" y="90152"/>
            <a:ext cx="11018520" cy="553998"/>
          </a:xfrm>
        </p:spPr>
        <p:txBody>
          <a:bodyPr/>
          <a:lstStyle/>
          <a:p>
            <a:r>
              <a:rPr lang="en-US" dirty="0"/>
              <a:t>Related Breakout Sessions</a:t>
            </a:r>
          </a:p>
        </p:txBody>
      </p:sp>
      <p:sp>
        <p:nvSpPr>
          <p:cNvPr id="4" name="Text Placeholder 3">
            <a:extLst>
              <a:ext uri="{FF2B5EF4-FFF2-40B4-BE49-F238E27FC236}">
                <a16:creationId xmlns:a16="http://schemas.microsoft.com/office/drawing/2014/main" id="{CF5989A7-8DD0-4F38-BEF0-1746B66BE8D6}"/>
              </a:ext>
            </a:extLst>
          </p:cNvPr>
          <p:cNvSpPr>
            <a:spLocks noGrp="1"/>
          </p:cNvSpPr>
          <p:nvPr>
            <p:ph type="body" sz="quarter" idx="10"/>
          </p:nvPr>
        </p:nvSpPr>
        <p:spPr>
          <a:xfrm>
            <a:off x="4208380" y="1518693"/>
            <a:ext cx="3914237" cy="4370427"/>
          </a:xfrm>
        </p:spPr>
        <p:txBody>
          <a:bodyPr/>
          <a:lstStyle/>
          <a:p>
            <a:pPr marL="0" indent="0">
              <a:buNone/>
            </a:pPr>
            <a:r>
              <a:rPr lang="en-US" sz="1800" b="1" u="sng" dirty="0"/>
              <a:t>Monday</a:t>
            </a:r>
          </a:p>
          <a:p>
            <a:pPr marL="0" indent="0">
              <a:buNone/>
            </a:pPr>
            <a:r>
              <a:rPr lang="en-US" sz="1800" b="1" dirty="0"/>
              <a:t>BRK2134 </a:t>
            </a:r>
            <a:br>
              <a:rPr lang="en-US" sz="1800" dirty="0"/>
            </a:br>
            <a:r>
              <a:rPr lang="en-US" sz="1800" dirty="0"/>
              <a:t>The Present and Not-too-distant Future of Visual Studio </a:t>
            </a:r>
          </a:p>
          <a:p>
            <a:pPr marL="0" indent="0">
              <a:buNone/>
            </a:pPr>
            <a:r>
              <a:rPr lang="en-US" sz="1800" b="1" dirty="0"/>
              <a:t>BRK2152 </a:t>
            </a:r>
            <a:br>
              <a:rPr lang="en-US" sz="1800" b="1" dirty="0"/>
            </a:br>
            <a:r>
              <a:rPr lang="en-US" sz="1800" dirty="0"/>
              <a:t>What's new with Visual Studio for Mac </a:t>
            </a:r>
          </a:p>
          <a:p>
            <a:pPr marL="0" indent="0">
              <a:buNone/>
            </a:pPr>
            <a:r>
              <a:rPr lang="en-US" sz="1800" b="1" u="sng" dirty="0"/>
              <a:t>Wednesday</a:t>
            </a:r>
          </a:p>
          <a:p>
            <a:pPr marL="0" indent="0">
              <a:buNone/>
            </a:pPr>
            <a:r>
              <a:rPr lang="en-US" sz="1800" b="1" dirty="0"/>
              <a:t>BRK2145 </a:t>
            </a:r>
            <a:br>
              <a:rPr lang="en-US" sz="1800" dirty="0"/>
            </a:br>
            <a:r>
              <a:rPr lang="en-US" sz="1800" dirty="0"/>
              <a:t>Get in the Zone: Visual Studio 2017 Productivity Enhancements</a:t>
            </a:r>
          </a:p>
          <a:p>
            <a:pPr marL="0" indent="0">
              <a:buNone/>
            </a:pPr>
            <a:r>
              <a:rPr lang="en-US" sz="1800" b="1" dirty="0"/>
              <a:t>BRK2148 </a:t>
            </a:r>
            <a:br>
              <a:rPr lang="en-US" sz="1800" b="1" dirty="0"/>
            </a:br>
            <a:r>
              <a:rPr lang="en-US" sz="1800" dirty="0"/>
              <a:t>Supercharge your debugging in Visual Studio 2017 </a:t>
            </a:r>
          </a:p>
        </p:txBody>
      </p:sp>
      <p:sp>
        <p:nvSpPr>
          <p:cNvPr id="6" name="Rectangle 5">
            <a:extLst>
              <a:ext uri="{FF2B5EF4-FFF2-40B4-BE49-F238E27FC236}">
                <a16:creationId xmlns:a16="http://schemas.microsoft.com/office/drawing/2014/main" id="{F45097BE-A1C1-4903-A445-02CBA01DDA9D}"/>
              </a:ext>
            </a:extLst>
          </p:cNvPr>
          <p:cNvSpPr/>
          <p:nvPr/>
        </p:nvSpPr>
        <p:spPr bwMode="auto">
          <a:xfrm>
            <a:off x="4079490" y="671783"/>
            <a:ext cx="4043128" cy="7877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9" name="Rectangle 8">
            <a:extLst>
              <a:ext uri="{FF2B5EF4-FFF2-40B4-BE49-F238E27FC236}">
                <a16:creationId xmlns:a16="http://schemas.microsoft.com/office/drawing/2014/main" id="{9CA512D4-860E-4D12-BF43-5EF7D9C5368D}"/>
              </a:ext>
            </a:extLst>
          </p:cNvPr>
          <p:cNvSpPr/>
          <p:nvPr/>
        </p:nvSpPr>
        <p:spPr bwMode="auto">
          <a:xfrm>
            <a:off x="0" y="676517"/>
            <a:ext cx="4043127" cy="787775"/>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Platform</a:t>
            </a:r>
          </a:p>
        </p:txBody>
      </p:sp>
      <p:sp>
        <p:nvSpPr>
          <p:cNvPr id="10" name="Text Placeholder 3">
            <a:extLst>
              <a:ext uri="{FF2B5EF4-FFF2-40B4-BE49-F238E27FC236}">
                <a16:creationId xmlns:a16="http://schemas.microsoft.com/office/drawing/2014/main" id="{6CFDB8AA-B0C0-48FD-A7D0-D604DF4AF496}"/>
              </a:ext>
            </a:extLst>
          </p:cNvPr>
          <p:cNvSpPr txBox="1">
            <a:spLocks/>
          </p:cNvSpPr>
          <p:nvPr/>
        </p:nvSpPr>
        <p:spPr>
          <a:xfrm>
            <a:off x="132202" y="1510754"/>
            <a:ext cx="3914237" cy="535531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Monday</a:t>
            </a:r>
            <a:br>
              <a:rPr lang="en-US" sz="1800" b="1" u="sng" dirty="0"/>
            </a:br>
            <a:r>
              <a:rPr lang="en-US" sz="1800" b="1" dirty="0"/>
              <a:t>BRK2100</a:t>
            </a:r>
            <a:br>
              <a:rPr lang="en-US" sz="1800" b="1" u="sng" dirty="0"/>
            </a:br>
            <a:r>
              <a:rPr lang="en-US" sz="1800" dirty="0"/>
              <a:t>.NET Overview and Roadmap</a:t>
            </a:r>
          </a:p>
          <a:p>
            <a:pPr marL="0" indent="0">
              <a:buNone/>
            </a:pPr>
            <a:r>
              <a:rPr lang="en-US" sz="1800" b="1" u="sng" dirty="0"/>
              <a:t>Tuesday</a:t>
            </a:r>
          </a:p>
          <a:p>
            <a:pPr marL="0" indent="0">
              <a:buNone/>
            </a:pPr>
            <a:r>
              <a:rPr lang="en-US" sz="1800" b="1" dirty="0"/>
              <a:t>BRK2151 </a:t>
            </a:r>
            <a:br>
              <a:rPr lang="en-US" sz="1800" b="1" dirty="0"/>
            </a:br>
            <a:r>
              <a:rPr lang="en-US" sz="1800" dirty="0"/>
              <a:t>What's new in Web Development with ASP.NET Core 2.1 </a:t>
            </a:r>
          </a:p>
          <a:p>
            <a:pPr marL="0" indent="0">
              <a:buNone/>
            </a:pPr>
            <a:r>
              <a:rPr lang="en-US" sz="1800" b="1" dirty="0"/>
              <a:t>BRK2147 </a:t>
            </a:r>
            <a:br>
              <a:rPr lang="en-US" sz="1800" b="1" dirty="0"/>
            </a:br>
            <a:r>
              <a:rPr lang="en-US" sz="1800" dirty="0"/>
              <a:t>Meet the new stack for real-time web communication: ASP.NET Core </a:t>
            </a:r>
            <a:r>
              <a:rPr lang="en-US" sz="1800" dirty="0" err="1"/>
              <a:t>SignalR</a:t>
            </a:r>
            <a:endParaRPr lang="en-US" sz="1800" dirty="0"/>
          </a:p>
          <a:p>
            <a:pPr marL="0" indent="0">
              <a:buNone/>
            </a:pPr>
            <a:r>
              <a:rPr lang="en-US" sz="1800" b="1" dirty="0"/>
              <a:t>BRK2155 </a:t>
            </a:r>
            <a:br>
              <a:rPr lang="en-US" sz="1800" b="1" dirty="0"/>
            </a:br>
            <a:r>
              <a:rPr lang="en-US" sz="1800" dirty="0"/>
              <a:t>The Future of C#</a:t>
            </a:r>
          </a:p>
          <a:p>
            <a:pPr marL="0" indent="0">
              <a:buNone/>
            </a:pPr>
            <a:r>
              <a:rPr lang="en-US" sz="1800" b="1" u="sng" dirty="0"/>
              <a:t>Wednesday</a:t>
            </a:r>
            <a:r>
              <a:rPr lang="en-US" sz="1800" dirty="0"/>
              <a:t>  </a:t>
            </a:r>
          </a:p>
          <a:p>
            <a:pPr marL="0" indent="0">
              <a:buNone/>
            </a:pPr>
            <a:r>
              <a:rPr lang="en-US" sz="1800" b="1" dirty="0"/>
              <a:t>BRK2144 </a:t>
            </a:r>
            <a:br>
              <a:rPr lang="en-US" sz="1800" b="1" dirty="0"/>
            </a:br>
            <a:r>
              <a:rPr lang="en-US" sz="1800" dirty="0"/>
              <a:t>Entity Framework Core 2.1: Simple, Powerful Data Access for .NET </a:t>
            </a:r>
          </a:p>
        </p:txBody>
      </p:sp>
      <p:sp>
        <p:nvSpPr>
          <p:cNvPr id="7" name="Rectangle 6">
            <a:extLst>
              <a:ext uri="{FF2B5EF4-FFF2-40B4-BE49-F238E27FC236}">
                <a16:creationId xmlns:a16="http://schemas.microsoft.com/office/drawing/2014/main" id="{FBA9AE2D-6588-41A9-B1EC-668626D8DFAC}"/>
              </a:ext>
            </a:extLst>
          </p:cNvPr>
          <p:cNvSpPr/>
          <p:nvPr/>
        </p:nvSpPr>
        <p:spPr bwMode="auto">
          <a:xfrm>
            <a:off x="8160101" y="679355"/>
            <a:ext cx="4043127" cy="7802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8" name="Text Placeholder 3">
            <a:extLst>
              <a:ext uri="{FF2B5EF4-FFF2-40B4-BE49-F238E27FC236}">
                <a16:creationId xmlns:a16="http://schemas.microsoft.com/office/drawing/2014/main" id="{A4527867-69E9-4244-AA44-DA1681CB8E62}"/>
              </a:ext>
            </a:extLst>
          </p:cNvPr>
          <p:cNvSpPr txBox="1">
            <a:spLocks/>
          </p:cNvSpPr>
          <p:nvPr/>
        </p:nvSpPr>
        <p:spPr>
          <a:xfrm>
            <a:off x="8284558" y="1544777"/>
            <a:ext cx="3914237" cy="3939540"/>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u="sng" dirty="0"/>
              <a:t>Tuesday</a:t>
            </a:r>
          </a:p>
          <a:p>
            <a:pPr marL="0" indent="0">
              <a:buNone/>
            </a:pPr>
            <a:r>
              <a:rPr lang="en-US" sz="1800" b="1" dirty="0">
                <a:solidFill>
                  <a:srgbClr val="0070C0"/>
                </a:solidFill>
                <a:effectLst>
                  <a:outerShdw blurRad="50800" dist="38100" dir="2700000" algn="tl" rotWithShape="0">
                    <a:prstClr val="black">
                      <a:alpha val="40000"/>
                    </a:prstClr>
                  </a:outerShdw>
                </a:effectLst>
              </a:rPr>
              <a:t>BRK2115</a:t>
            </a:r>
            <a:br>
              <a:rPr lang="en-US" sz="1800" b="1" dirty="0">
                <a:solidFill>
                  <a:srgbClr val="0070C0"/>
                </a:solidFill>
                <a:effectLst>
                  <a:outerShdw blurRad="50800" dist="38100" dir="2700000" algn="tl" rotWithShape="0">
                    <a:prstClr val="black">
                      <a:alpha val="40000"/>
                    </a:prstClr>
                  </a:outerShdw>
                </a:effectLst>
              </a:rPr>
            </a:br>
            <a:r>
              <a:rPr lang="en-US" sz="1800" dirty="0">
                <a:solidFill>
                  <a:srgbClr val="0070C0"/>
                </a:solidFill>
                <a:effectLst>
                  <a:outerShdw blurRad="50800" dist="38100" dir="2700000" algn="tl" rotWithShape="0">
                    <a:prstClr val="black">
                      <a:alpha val="40000"/>
                    </a:prstClr>
                  </a:outerShdw>
                </a:effectLst>
              </a:rPr>
              <a:t>Building, Running, Patching Docker Containers – </a:t>
            </a:r>
            <a:r>
              <a:rPr lang="en-US" sz="1800" i="1" dirty="0">
                <a:solidFill>
                  <a:srgbClr val="0070C0"/>
                </a:solidFill>
                <a:effectLst>
                  <a:outerShdw blurRad="50800" dist="38100" dir="2700000" algn="tl" rotWithShape="0">
                    <a:prstClr val="black">
                      <a:alpha val="40000"/>
                    </a:prstClr>
                  </a:outerShdw>
                </a:effectLst>
              </a:rPr>
              <a:t>The Paradigm Shift</a:t>
            </a:r>
          </a:p>
          <a:p>
            <a:pPr marL="0" indent="0">
              <a:buNone/>
            </a:pPr>
            <a:r>
              <a:rPr lang="en-US" sz="1800" b="1" dirty="0"/>
              <a:t>BRK2117 </a:t>
            </a:r>
            <a:br>
              <a:rPr lang="en-US" sz="1800" b="1" dirty="0"/>
            </a:br>
            <a:r>
              <a:rPr lang="en-US" sz="1800" dirty="0"/>
              <a:t>Diagnosing and debugging live cloud applications</a:t>
            </a:r>
          </a:p>
          <a:p>
            <a:pPr marL="0" indent="0">
              <a:buNone/>
            </a:pPr>
            <a:r>
              <a:rPr lang="en-US" sz="1800" b="1" u="sng" dirty="0"/>
              <a:t>Wednesday</a:t>
            </a:r>
            <a:r>
              <a:rPr lang="en-US" sz="1800" dirty="0"/>
              <a:t> </a:t>
            </a:r>
          </a:p>
          <a:p>
            <a:pPr marL="0" indent="0">
              <a:buNone/>
            </a:pPr>
            <a:r>
              <a:rPr lang="en-US" sz="1800" b="1" dirty="0"/>
              <a:t>BRK3810 </a:t>
            </a:r>
            <a:br>
              <a:rPr lang="en-US" sz="1800" b="1" dirty="0"/>
            </a:br>
            <a:r>
              <a:rPr lang="en-US" sz="1800" dirty="0"/>
              <a:t>Modernizing existing .NET applications with Windows Containers and Azure cloud </a:t>
            </a:r>
          </a:p>
        </p:txBody>
      </p:sp>
    </p:spTree>
    <p:extLst>
      <p:ext uri="{BB962C8B-B14F-4D97-AF65-F5344CB8AC3E}">
        <p14:creationId xmlns:p14="http://schemas.microsoft.com/office/powerpoint/2010/main" val="1828913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0734E-E35E-4A20-918E-BB57EDD359A4}"/>
              </a:ext>
            </a:extLst>
          </p:cNvPr>
          <p:cNvSpPr txBox="1"/>
          <p:nvPr/>
        </p:nvSpPr>
        <p:spPr>
          <a:xfrm>
            <a:off x="77118" y="5718102"/>
            <a:ext cx="12192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n-lt"/>
              </a:rPr>
              <a:t>And enter to win a poster from CODE Magazine signed by .NET rock stars</a:t>
            </a:r>
            <a:br>
              <a:rPr lang="en-US" sz="2400" b="1" dirty="0">
                <a:gradFill>
                  <a:gsLst>
                    <a:gs pos="2917">
                      <a:schemeClr val="tx1"/>
                    </a:gs>
                    <a:gs pos="30000">
                      <a:schemeClr val="tx1"/>
                    </a:gs>
                  </a:gsLst>
                  <a:lin ang="5400000" scaled="0"/>
                </a:gradFill>
                <a:latin typeface="+mn-lt"/>
              </a:rPr>
            </a:br>
            <a:r>
              <a:rPr lang="en-US" sz="2400" dirty="0">
                <a:gradFill>
                  <a:gsLst>
                    <a:gs pos="2917">
                      <a:schemeClr val="tx1"/>
                    </a:gs>
                    <a:gs pos="30000">
                      <a:schemeClr val="tx1"/>
                    </a:gs>
                  </a:gsLst>
                  <a:lin ang="5400000" scaled="0"/>
                </a:gradFill>
                <a:latin typeface="+mn-lt"/>
              </a:rPr>
              <a:t>Scott Guthrie, Scott </a:t>
            </a:r>
            <a:r>
              <a:rPr lang="en-US" sz="2400" dirty="0">
                <a:gradFill>
                  <a:gsLst>
                    <a:gs pos="2917">
                      <a:schemeClr val="tx1"/>
                    </a:gs>
                    <a:gs pos="30000">
                      <a:schemeClr val="tx1"/>
                    </a:gs>
                  </a:gsLst>
                  <a:lin ang="5400000" scaled="0"/>
                </a:gradFill>
              </a:rPr>
              <a:t>Hanselman, Anders Hejlsberg, Scott Hunter</a:t>
            </a:r>
            <a:endParaRPr lang="en-US" sz="2400" dirty="0">
              <a:gradFill>
                <a:gsLst>
                  <a:gs pos="2917">
                    <a:schemeClr val="tx1"/>
                  </a:gs>
                  <a:gs pos="30000">
                    <a:schemeClr val="tx1"/>
                  </a:gs>
                </a:gsLst>
                <a:lin ang="5400000" scaled="0"/>
              </a:gradFill>
              <a:latin typeface="+mn-lt"/>
            </a:endParaRPr>
          </a:p>
        </p:txBody>
      </p:sp>
      <p:pic>
        <p:nvPicPr>
          <p:cNvPr id="6" name="Picture 5">
            <a:extLst>
              <a:ext uri="{FF2B5EF4-FFF2-40B4-BE49-F238E27FC236}">
                <a16:creationId xmlns:a16="http://schemas.microsoft.com/office/drawing/2014/main" id="{37EACF45-41BA-4C15-967E-78F798FE3A8C}"/>
              </a:ext>
            </a:extLst>
          </p:cNvPr>
          <p:cNvPicPr>
            <a:picLocks noChangeAspect="1"/>
          </p:cNvPicPr>
          <p:nvPr/>
        </p:nvPicPr>
        <p:blipFill>
          <a:blip r:embed="rId3"/>
          <a:stretch>
            <a:fillRect/>
          </a:stretch>
        </p:blipFill>
        <p:spPr>
          <a:xfrm>
            <a:off x="4909511" y="2026463"/>
            <a:ext cx="2527213" cy="3429000"/>
          </a:xfrm>
          <a:prstGeom prst="rect">
            <a:avLst/>
          </a:prstGeom>
        </p:spPr>
      </p:pic>
      <p:sp>
        <p:nvSpPr>
          <p:cNvPr id="10" name="Rectangle 9">
            <a:extLst>
              <a:ext uri="{FF2B5EF4-FFF2-40B4-BE49-F238E27FC236}">
                <a16:creationId xmlns:a16="http://schemas.microsoft.com/office/drawing/2014/main" id="{087B9BA2-519C-46BD-8E05-DEEE4AC80269}"/>
              </a:ext>
            </a:extLst>
          </p:cNvPr>
          <p:cNvSpPr/>
          <p:nvPr/>
        </p:nvSpPr>
        <p:spPr>
          <a:xfrm>
            <a:off x="2623850" y="448224"/>
            <a:ext cx="6944299" cy="1166473"/>
          </a:xfrm>
          <a:prstGeom prst="rect">
            <a:avLst/>
          </a:prstGeom>
        </p:spPr>
        <p:txBody>
          <a:bodyPr wrap="square">
            <a:spAutoFit/>
          </a:bodyPr>
          <a:lstStyle/>
          <a:p>
            <a:pPr algn="ctr">
              <a:lnSpc>
                <a:spcPct val="90000"/>
              </a:lnSpc>
              <a:spcAft>
                <a:spcPts val="600"/>
              </a:spcAft>
            </a:pPr>
            <a:r>
              <a:rPr lang="en-US" sz="3600" b="1" dirty="0">
                <a:gradFill>
                  <a:gsLst>
                    <a:gs pos="2917">
                      <a:schemeClr val="tx1"/>
                    </a:gs>
                    <a:gs pos="30000">
                      <a:schemeClr val="tx1"/>
                    </a:gs>
                  </a:gsLst>
                  <a:lin ang="5400000" scaled="0"/>
                </a:gradFill>
              </a:rPr>
              <a:t>Download .NET Core 2.1 RC</a:t>
            </a:r>
          </a:p>
          <a:p>
            <a:pPr algn="ctr">
              <a:lnSpc>
                <a:spcPct val="90000"/>
              </a:lnSpc>
              <a:spcAft>
                <a:spcPts val="600"/>
              </a:spcAft>
            </a:pPr>
            <a:r>
              <a:rPr lang="en-US" sz="3600" dirty="0">
                <a:gradFill>
                  <a:gsLst>
                    <a:gs pos="2917">
                      <a:schemeClr val="tx1"/>
                    </a:gs>
                    <a:gs pos="30000">
                      <a:schemeClr val="tx1"/>
                    </a:gs>
                  </a:gsLst>
                  <a:lin ang="5400000" scaled="0"/>
                </a:gradFill>
                <a:hlinkClick r:id="rId4"/>
              </a:rPr>
              <a:t>https://aka.ms/DotNetCore21</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14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D67A64-D835-4312-8597-E533CD1EA340}"/>
              </a:ext>
            </a:extLst>
          </p:cNvPr>
          <p:cNvSpPr/>
          <p:nvPr/>
        </p:nvSpPr>
        <p:spPr>
          <a:xfrm>
            <a:off x="606751" y="538386"/>
            <a:ext cx="10442961" cy="3108543"/>
          </a:xfrm>
          <a:prstGeom prst="rect">
            <a:avLst/>
          </a:prstGeom>
        </p:spPr>
        <p:txBody>
          <a:bodyPr wrap="square">
            <a:spAutoFit/>
          </a:bodyPr>
          <a:lstStyle/>
          <a:p>
            <a:r>
              <a:rPr lang="en-US" sz="2800" b="1" err="1">
                <a:latin typeface="Segoe UI Light" pitchFamily="34" charset="0"/>
              </a:rPr>
              <a:t>Abstract:</a:t>
            </a:r>
            <a:r>
              <a:rPr lang="en-US" sz="2800" err="1">
                <a:latin typeface="Segoe UI Light" pitchFamily="34" charset="0"/>
              </a:rPr>
              <a:t>Microservices</a:t>
            </a:r>
            <a:r>
              <a:rPr lang="en-US" sz="2800">
                <a:latin typeface="Segoe UI Light" pitchFamily="34" charset="0"/>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endParaRPr lang="en-US" sz="2400"/>
          </a:p>
        </p:txBody>
      </p:sp>
    </p:spTree>
    <p:extLst>
      <p:ext uri="{BB962C8B-B14F-4D97-AF65-F5344CB8AC3E}">
        <p14:creationId xmlns:p14="http://schemas.microsoft.com/office/powerpoint/2010/main" val="1219098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1790A-B7CB-AC41-86AD-C87ACA61960F}"/>
              </a:ext>
            </a:extLst>
          </p:cNvPr>
          <p:cNvSpPr>
            <a:spLocks noGrp="1"/>
          </p:cNvSpPr>
          <p:nvPr>
            <p:ph type="title"/>
          </p:nvPr>
        </p:nvSpPr>
        <p:spPr/>
        <p:txBody>
          <a:bodyPr/>
          <a:lstStyle/>
          <a:p>
            <a:r>
              <a:rPr lang="en-US"/>
              <a:t>Abstract</a:t>
            </a:r>
          </a:p>
        </p:txBody>
      </p:sp>
      <p:sp>
        <p:nvSpPr>
          <p:cNvPr id="8" name="Text Placeholder 7">
            <a:extLst>
              <a:ext uri="{FF2B5EF4-FFF2-40B4-BE49-F238E27FC236}">
                <a16:creationId xmlns:a16="http://schemas.microsoft.com/office/drawing/2014/main" id="{7ED59D2D-12D9-0848-BD8C-540FBE1216FD}"/>
              </a:ext>
            </a:extLst>
          </p:cNvPr>
          <p:cNvSpPr>
            <a:spLocks noGrp="1"/>
          </p:cNvSpPr>
          <p:nvPr>
            <p:ph type="body" sz="quarter" idx="10"/>
          </p:nvPr>
        </p:nvSpPr>
        <p:spPr>
          <a:xfrm>
            <a:off x="586390" y="1434370"/>
            <a:ext cx="11018520" cy="5749266"/>
          </a:xfrm>
        </p:spPr>
        <p:txBody>
          <a:bodyPr/>
          <a:lstStyle/>
          <a:p>
            <a:r>
              <a:rPr lang="en-US"/>
              <a:t>Building Reliable Systems</a:t>
            </a:r>
          </a:p>
          <a:p>
            <a:pPr lvl="1"/>
            <a:r>
              <a:rPr lang="en-US"/>
              <a:t>What makes a system reliable?</a:t>
            </a:r>
          </a:p>
          <a:p>
            <a:pPr lvl="1"/>
            <a:r>
              <a:rPr lang="en-US"/>
              <a:t>Pics/Animation of forms of reliability – what people do</a:t>
            </a:r>
          </a:p>
          <a:p>
            <a:r>
              <a:rPr lang="en-US"/>
              <a:t>Patterns of reliability</a:t>
            </a:r>
          </a:p>
          <a:p>
            <a:pPr lvl="1"/>
            <a:r>
              <a:rPr lang="en-US"/>
              <a:t>Developing for services that aren’t critical or cable of being 100% reliable</a:t>
            </a:r>
          </a:p>
          <a:p>
            <a:pPr lvl="1"/>
            <a:r>
              <a:rPr lang="en-US"/>
              <a:t>Developing for services that must be available 100%</a:t>
            </a:r>
          </a:p>
          <a:p>
            <a:r>
              <a:rPr lang="en-US"/>
              <a:t>How Containers </a:t>
            </a:r>
            <a:r>
              <a:rPr lang="en-US" b="1" i="1"/>
              <a:t>can</a:t>
            </a:r>
            <a:r>
              <a:rPr lang="en-US"/>
              <a:t> make your service 100% reliable </a:t>
            </a:r>
          </a:p>
          <a:p>
            <a:r>
              <a:rPr lang="en-US"/>
              <a:t>Why Microservices – is it just the latest fad?</a:t>
            </a:r>
          </a:p>
          <a:p>
            <a:pPr lvl="1"/>
            <a:r>
              <a:rPr lang="en-US"/>
              <a:t>Why microservices enable reliability </a:t>
            </a:r>
          </a:p>
          <a:p>
            <a:pPr lvl="1"/>
            <a:r>
              <a:rPr lang="en-US"/>
              <a:t>No individual service can be 100% reliable</a:t>
            </a:r>
          </a:p>
          <a:p>
            <a:r>
              <a:rPr lang="en-US"/>
              <a:t>How .NET Core enables reliability </a:t>
            </a:r>
          </a:p>
          <a:p>
            <a:r>
              <a:rPr lang="en-US"/>
              <a:t>How </a:t>
            </a:r>
            <a:r>
              <a:rPr lang="en-US" b="1" i="1"/>
              <a:t>you </a:t>
            </a:r>
            <a:r>
              <a:rPr lang="en-US"/>
              <a:t>can build reliable systems on top of unreliable things</a:t>
            </a:r>
          </a:p>
          <a:p>
            <a:endParaRPr lang="en-US"/>
          </a:p>
        </p:txBody>
      </p:sp>
    </p:spTree>
    <p:extLst>
      <p:ext uri="{BB962C8B-B14F-4D97-AF65-F5344CB8AC3E}">
        <p14:creationId xmlns:p14="http://schemas.microsoft.com/office/powerpoint/2010/main" val="314462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EA91-5684-4BD3-BD43-10947C7F80FF}"/>
              </a:ext>
            </a:extLst>
          </p:cNvPr>
          <p:cNvSpPr>
            <a:spLocks noGrp="1"/>
          </p:cNvSpPr>
          <p:nvPr>
            <p:ph type="title"/>
          </p:nvPr>
        </p:nvSpPr>
        <p:spPr/>
        <p:txBody>
          <a:bodyPr/>
          <a:lstStyle/>
          <a:p>
            <a:r>
              <a:rPr lang="en-US"/>
              <a:t>What Makes a System Reliable?</a:t>
            </a:r>
          </a:p>
        </p:txBody>
      </p:sp>
      <p:sp>
        <p:nvSpPr>
          <p:cNvPr id="3" name="Text Placeholder 2">
            <a:extLst>
              <a:ext uri="{FF2B5EF4-FFF2-40B4-BE49-F238E27FC236}">
                <a16:creationId xmlns:a16="http://schemas.microsoft.com/office/drawing/2014/main" id="{44CD33A3-81E3-43AE-BE44-EF017C24C389}"/>
              </a:ext>
            </a:extLst>
          </p:cNvPr>
          <p:cNvSpPr>
            <a:spLocks noGrp="1"/>
          </p:cNvSpPr>
          <p:nvPr>
            <p:ph type="body" sz="quarter" idx="10"/>
          </p:nvPr>
        </p:nvSpPr>
        <p:spPr>
          <a:xfrm>
            <a:off x="586390" y="1434370"/>
            <a:ext cx="11018520" cy="4567404"/>
          </a:xfrm>
        </p:spPr>
        <p:txBody>
          <a:bodyPr/>
          <a:lstStyle/>
          <a:p>
            <a:r>
              <a:rPr lang="en-US" dirty="0"/>
              <a:t>Are individual components 100% reliable?</a:t>
            </a:r>
          </a:p>
          <a:p>
            <a:endParaRPr lang="en-US" dirty="0"/>
          </a:p>
          <a:p>
            <a:r>
              <a:rPr lang="en-US" dirty="0"/>
              <a:t>Is power 100% reliable?</a:t>
            </a:r>
          </a:p>
          <a:p>
            <a:endParaRPr lang="en-US" dirty="0"/>
          </a:p>
          <a:p>
            <a:r>
              <a:rPr lang="en-US" dirty="0"/>
              <a:t>Is network connectivity 100% reliable?</a:t>
            </a:r>
          </a:p>
          <a:p>
            <a:endParaRPr lang="en-US" dirty="0"/>
          </a:p>
          <a:p>
            <a:r>
              <a:rPr lang="en-US" dirty="0"/>
              <a:t>Is the OS and/or Framework 100% reliable?</a:t>
            </a:r>
          </a:p>
          <a:p>
            <a:endParaRPr lang="en-US" dirty="0"/>
          </a:p>
          <a:p>
            <a:r>
              <a:rPr lang="en-US" dirty="0"/>
              <a:t>Is your code 100% reliable?</a:t>
            </a:r>
          </a:p>
        </p:txBody>
      </p:sp>
      <p:sp>
        <p:nvSpPr>
          <p:cNvPr id="4" name="Rectangle 3">
            <a:extLst>
              <a:ext uri="{FF2B5EF4-FFF2-40B4-BE49-F238E27FC236}">
                <a16:creationId xmlns:a16="http://schemas.microsoft.com/office/drawing/2014/main" id="{FC9B7290-63B3-403C-83EB-0B8D8AF44AF9}"/>
              </a:ext>
            </a:extLst>
          </p:cNvPr>
          <p:cNvSpPr/>
          <p:nvPr/>
        </p:nvSpPr>
        <p:spPr>
          <a:xfrm rot="507883">
            <a:off x="4679366" y="2762076"/>
            <a:ext cx="7013395" cy="646331"/>
          </a:xfrm>
          <a:prstGeom prst="rect">
            <a:avLst/>
          </a:prstGeom>
        </p:spPr>
        <p:txBody>
          <a:bodyPr wrap="none">
            <a:spAutoFit/>
          </a:bodyPr>
          <a:lstStyle/>
          <a:p>
            <a:r>
              <a:rPr lang="en-US" sz="3600"/>
              <a:t>Does it need to be 100% reliable?</a:t>
            </a:r>
          </a:p>
        </p:txBody>
      </p:sp>
    </p:spTree>
    <p:extLst>
      <p:ext uri="{BB962C8B-B14F-4D97-AF65-F5344CB8AC3E}">
        <p14:creationId xmlns:p14="http://schemas.microsoft.com/office/powerpoint/2010/main" val="330934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Scale>
                                      <p:cBhvr>
                                        <p:cTn id="3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
                                        </p:tgtEl>
                                        <p:attrNameLst>
                                          <p:attrName>ppt_x</p:attrName>
                                          <p:attrName>ppt_y</p:attrName>
                                        </p:attrNameLst>
                                      </p:cBhvr>
                                    </p:animMotion>
                                    <p:animEffect transition="in" filter="fade">
                                      <p:cBhvr>
                                        <p:cTn id="3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A0E0-ACD9-4E1C-A7FE-951DDC933C52}"/>
              </a:ext>
            </a:extLst>
          </p:cNvPr>
          <p:cNvSpPr>
            <a:spLocks noGrp="1"/>
          </p:cNvSpPr>
          <p:nvPr>
            <p:ph type="title"/>
          </p:nvPr>
        </p:nvSpPr>
        <p:spPr/>
        <p:txBody>
          <a:bodyPr/>
          <a:lstStyle/>
          <a:p>
            <a:r>
              <a:rPr lang="en-US"/>
              <a:t>Failure Is A Thing</a:t>
            </a:r>
          </a:p>
        </p:txBody>
      </p:sp>
      <p:sp>
        <p:nvSpPr>
          <p:cNvPr id="3" name="Text Placeholder 2">
            <a:extLst>
              <a:ext uri="{FF2B5EF4-FFF2-40B4-BE49-F238E27FC236}">
                <a16:creationId xmlns:a16="http://schemas.microsoft.com/office/drawing/2014/main" id="{8992D0E3-9EA4-4683-8E24-50944515C2C1}"/>
              </a:ext>
            </a:extLst>
          </p:cNvPr>
          <p:cNvSpPr>
            <a:spLocks noGrp="1"/>
          </p:cNvSpPr>
          <p:nvPr>
            <p:ph type="body" sz="quarter" idx="10"/>
          </p:nvPr>
        </p:nvSpPr>
        <p:spPr>
          <a:xfrm>
            <a:off x="586390" y="1434370"/>
            <a:ext cx="11018520" cy="3877985"/>
          </a:xfrm>
        </p:spPr>
        <p:txBody>
          <a:bodyPr/>
          <a:lstStyle/>
          <a:p>
            <a:r>
              <a:rPr lang="en-US" dirty="0"/>
              <a:t>If you assume things will fail, you’re prepared for reality</a:t>
            </a:r>
          </a:p>
          <a:p>
            <a:endParaRPr lang="en-US" dirty="0"/>
          </a:p>
          <a:p>
            <a:r>
              <a:rPr lang="en-US" dirty="0"/>
              <a:t>It’s not a matter of avoiding failure, it’s preparing for what to do when things fail</a:t>
            </a:r>
          </a:p>
          <a:p>
            <a:endParaRPr lang="en-US" dirty="0"/>
          </a:p>
          <a:p>
            <a:r>
              <a:rPr lang="en-US" dirty="0"/>
              <a:t>Building reliable systems embraces failure and provides for alternative paths</a:t>
            </a:r>
          </a:p>
          <a:p>
            <a:endParaRPr lang="en-US" dirty="0"/>
          </a:p>
        </p:txBody>
      </p:sp>
    </p:spTree>
    <p:extLst>
      <p:ext uri="{BB962C8B-B14F-4D97-AF65-F5344CB8AC3E}">
        <p14:creationId xmlns:p14="http://schemas.microsoft.com/office/powerpoint/2010/main" val="114266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a:t>Balancing the “Cost” of Reliability</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1434370"/>
            <a:ext cx="11018520" cy="2499146"/>
          </a:xfrm>
        </p:spPr>
        <p:txBody>
          <a:bodyPr/>
          <a:lstStyle/>
          <a:p>
            <a:r>
              <a:rPr lang="en-US" dirty="0"/>
              <a:t>What are “costs”?</a:t>
            </a:r>
          </a:p>
          <a:p>
            <a:endParaRPr lang="en-US" dirty="0"/>
          </a:p>
          <a:p>
            <a:r>
              <a:rPr lang="en-US" dirty="0"/>
              <a:t>How much code are you willing to write</a:t>
            </a:r>
          </a:p>
          <a:p>
            <a:r>
              <a:rPr lang="en-US" dirty="0"/>
              <a:t>How many redundant instances will you pay for?</a:t>
            </a:r>
          </a:p>
          <a:p>
            <a:r>
              <a:rPr lang="en-US" dirty="0"/>
              <a:t>How many regions should you deploy to</a:t>
            </a:r>
          </a:p>
        </p:txBody>
      </p:sp>
      <p:sp>
        <p:nvSpPr>
          <p:cNvPr id="5" name="Rectangle 4">
            <a:extLst>
              <a:ext uri="{FF2B5EF4-FFF2-40B4-BE49-F238E27FC236}">
                <a16:creationId xmlns:a16="http://schemas.microsoft.com/office/drawing/2014/main" id="{31A97C5C-EBAF-45AB-8681-1FD30E9AE9EB}"/>
              </a:ext>
            </a:extLst>
          </p:cNvPr>
          <p:cNvSpPr/>
          <p:nvPr/>
        </p:nvSpPr>
        <p:spPr>
          <a:xfrm>
            <a:off x="6523416" y="2412437"/>
            <a:ext cx="916020" cy="523220"/>
          </a:xfrm>
          <a:prstGeom prst="rect">
            <a:avLst/>
          </a:prstGeom>
        </p:spPr>
        <p:txBody>
          <a:bodyPr wrap="none">
            <a:spAutoFit/>
          </a:bodyPr>
          <a:lstStyle/>
          <a:p>
            <a:r>
              <a:rPr lang="en-US" sz="28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test</a:t>
            </a:r>
            <a:endParaRPr lang="en-US" dirty="0"/>
          </a:p>
        </p:txBody>
      </p:sp>
      <p:sp>
        <p:nvSpPr>
          <p:cNvPr id="6" name="Rectangle 5">
            <a:extLst>
              <a:ext uri="{FF2B5EF4-FFF2-40B4-BE49-F238E27FC236}">
                <a16:creationId xmlns:a16="http://schemas.microsoft.com/office/drawing/2014/main" id="{AC2CDD85-75CD-4D36-9180-507B61A43B06}"/>
              </a:ext>
            </a:extLst>
          </p:cNvPr>
          <p:cNvSpPr/>
          <p:nvPr/>
        </p:nvSpPr>
        <p:spPr>
          <a:xfrm>
            <a:off x="7233000" y="2412437"/>
            <a:ext cx="1846980"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maintain?</a:t>
            </a:r>
            <a:endParaRPr lang="en-US"/>
          </a:p>
        </p:txBody>
      </p:sp>
      <p:sp>
        <p:nvSpPr>
          <p:cNvPr id="10" name="Rectangle 9">
            <a:extLst>
              <a:ext uri="{FF2B5EF4-FFF2-40B4-BE49-F238E27FC236}">
                <a16:creationId xmlns:a16="http://schemas.microsoft.com/office/drawing/2014/main" id="{ED3833B2-01E7-4819-A879-BC68C01E9180}"/>
              </a:ext>
            </a:extLst>
          </p:cNvPr>
          <p:cNvSpPr/>
          <p:nvPr/>
        </p:nvSpPr>
        <p:spPr>
          <a:xfrm>
            <a:off x="6656135" y="3437166"/>
            <a:ext cx="2279855"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and pay for?</a:t>
            </a:r>
            <a:endParaRPr lang="en-US"/>
          </a:p>
        </p:txBody>
      </p:sp>
    </p:spTree>
    <p:extLst>
      <p:ext uri="{BB962C8B-B14F-4D97-AF65-F5344CB8AC3E}">
        <p14:creationId xmlns:p14="http://schemas.microsoft.com/office/powerpoint/2010/main" val="117216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dirty="0"/>
              <a:t>As Yourself These Questions:</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2181130"/>
            <a:ext cx="11018520" cy="2499146"/>
          </a:xfrm>
        </p:spPr>
        <p:txBody>
          <a:bodyPr/>
          <a:lstStyle/>
          <a:p>
            <a:r>
              <a:rPr lang="en-US" dirty="0"/>
              <a:t>What if that that service didn’t work for _____ amount of time?</a:t>
            </a:r>
          </a:p>
          <a:p>
            <a:endParaRPr lang="en-US" dirty="0"/>
          </a:p>
          <a:p>
            <a:r>
              <a:rPr lang="en-US" dirty="0"/>
              <a:t>Would your customer be able to complete </a:t>
            </a:r>
            <a:r>
              <a:rPr lang="en-US" b="1" u="sng" dirty="0"/>
              <a:t>the important</a:t>
            </a:r>
            <a:r>
              <a:rPr lang="en-US" dirty="0"/>
              <a:t> task?</a:t>
            </a:r>
          </a:p>
          <a:p>
            <a:endParaRPr lang="en-US" dirty="0"/>
          </a:p>
          <a:p>
            <a:r>
              <a:rPr lang="en-US" dirty="0"/>
              <a:t>Should the whole system fail because one minor piece failed?</a:t>
            </a:r>
          </a:p>
        </p:txBody>
      </p:sp>
    </p:spTree>
    <p:extLst>
      <p:ext uri="{BB962C8B-B14F-4D97-AF65-F5344CB8AC3E}">
        <p14:creationId xmlns:p14="http://schemas.microsoft.com/office/powerpoint/2010/main" val="1118017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1000"/>
                                        <p:tgtEl>
                                          <p:spTgt spid="3">
                                            <p:txEl>
                                              <p:pRg st="2" end="2"/>
                                            </p:txEl>
                                          </p:spTgt>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F2D-7053-C743-BEAC-3AF1533C2918}"/>
              </a:ext>
            </a:extLst>
          </p:cNvPr>
          <p:cNvSpPr>
            <a:spLocks noGrp="1"/>
          </p:cNvSpPr>
          <p:nvPr>
            <p:ph type="title"/>
          </p:nvPr>
        </p:nvSpPr>
        <p:spPr/>
        <p:txBody>
          <a:bodyPr/>
          <a:lstStyle/>
          <a:p>
            <a:r>
              <a:rPr lang="en-US"/>
              <a:t>What’s the most basic fault-tolerant feature of HTML?</a:t>
            </a:r>
          </a:p>
        </p:txBody>
      </p:sp>
      <p:pic>
        <p:nvPicPr>
          <p:cNvPr id="4" name="Picture 3">
            <a:extLst>
              <a:ext uri="{FF2B5EF4-FFF2-40B4-BE49-F238E27FC236}">
                <a16:creationId xmlns:a16="http://schemas.microsoft.com/office/drawing/2014/main" id="{2F71FF97-325E-0147-9D0E-BF91713B47D8}"/>
              </a:ext>
            </a:extLst>
          </p:cNvPr>
          <p:cNvPicPr>
            <a:picLocks noChangeAspect="1"/>
          </p:cNvPicPr>
          <p:nvPr/>
        </p:nvPicPr>
        <p:blipFill>
          <a:blip r:embed="rId2"/>
          <a:stretch>
            <a:fillRect/>
          </a:stretch>
        </p:blipFill>
        <p:spPr>
          <a:xfrm>
            <a:off x="6203784" y="1099433"/>
            <a:ext cx="5080000" cy="5676900"/>
          </a:xfrm>
          <a:prstGeom prst="rect">
            <a:avLst/>
          </a:prstGeom>
        </p:spPr>
      </p:pic>
      <p:sp>
        <p:nvSpPr>
          <p:cNvPr id="3" name="Speech Bubble: Rectangle with Corners Rounded 2">
            <a:extLst>
              <a:ext uri="{FF2B5EF4-FFF2-40B4-BE49-F238E27FC236}">
                <a16:creationId xmlns:a16="http://schemas.microsoft.com/office/drawing/2014/main" id="{1C43DC0F-5B13-413B-8AB5-993E7C1F1D43}"/>
              </a:ext>
            </a:extLst>
          </p:cNvPr>
          <p:cNvSpPr/>
          <p:nvPr/>
        </p:nvSpPr>
        <p:spPr bwMode="auto">
          <a:xfrm>
            <a:off x="1188720" y="2868930"/>
            <a:ext cx="3657600" cy="731520"/>
          </a:xfrm>
          <a:prstGeom prst="wedgeRoundRectCallout">
            <a:avLst>
              <a:gd name="adj1" fmla="val 94792"/>
              <a:gd name="adj2" fmla="val 52500"/>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Tree>
    <p:extLst>
      <p:ext uri="{BB962C8B-B14F-4D97-AF65-F5344CB8AC3E}">
        <p14:creationId xmlns:p14="http://schemas.microsoft.com/office/powerpoint/2010/main" val="286758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FCC63-98F2-41F9-B5D6-E4867C5AE3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f2bc3-833b-4a76-b13f-f7d6db0b8f4d"/>
    <ds:schemaRef ds:uri="80b0474e-37b4-4751-81bc-12d512118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5539</TotalTime>
  <Words>1154</Words>
  <Application>Microsoft Office PowerPoint</Application>
  <PresentationFormat>Widescreen</PresentationFormat>
  <Paragraphs>295</Paragraphs>
  <Slides>23</Slides>
  <Notes>7</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5-50195_Microsoft_Build_Template</vt:lpstr>
      <vt:lpstr>PowerPoint Presentation</vt:lpstr>
      <vt:lpstr>Building Resilient Microservices with .NET Core and  Azure Container Services (AKS)</vt:lpstr>
      <vt:lpstr>PowerPoint Presentation</vt:lpstr>
      <vt:lpstr>Abstract</vt:lpstr>
      <vt:lpstr>What Makes a System Reliable?</vt:lpstr>
      <vt:lpstr>Failure Is A Thing</vt:lpstr>
      <vt:lpstr>Balancing the “Cost” of Reliability</vt:lpstr>
      <vt:lpstr>As Yourself These Questions:</vt:lpstr>
      <vt:lpstr>What’s the most basic fault-tolerant feature of HTML?</vt:lpstr>
      <vt:lpstr>What has changed, in this wave of technology?</vt:lpstr>
      <vt:lpstr>PowerPoint Presentation</vt:lpstr>
      <vt:lpstr>Microservice Resiliency</vt:lpstr>
      <vt:lpstr>Demo       Reference Architecture</vt:lpstr>
      <vt:lpstr>Demo</vt:lpstr>
      <vt:lpstr>PowerPoint Presentation</vt:lpstr>
      <vt:lpstr>Demo       Architecture</vt:lpstr>
      <vt:lpstr>Demo       Architecture</vt:lpstr>
      <vt:lpstr>Coming into port…</vt:lpstr>
      <vt:lpstr>Specifics We’ve Demo’d</vt:lpstr>
      <vt:lpstr>Related Breakout Sessions</vt:lpstr>
      <vt:lpstr>PowerPoint Presentation</vt:lpstr>
      <vt:lpstr>Please Complete An Evaluation Form for every session you attend.   Your input is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34</cp:revision>
  <dcterms:modified xsi:type="dcterms:W3CDTF">2018-05-07T04:27:58Z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